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8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97" r:id="rId29"/>
    <p:sldId id="299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dkribAu+4BBHcEaXPmrInE55y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B7752-558D-4460-9CAC-D9CCE8A9147E}">
  <a:tblStyle styleId="{B30B7752-558D-4460-9CAC-D9CCE8A9147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4" name="Google Shape;5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1" name="Google Shape;5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6" name="Google Shape;5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0" name="Google Shape;58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7" name="Google Shape;59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e4ca8b2c58_3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2" name="Google Shape;622;g2e4ca8b2c58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e4ca8b2c58_3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2" name="Google Shape;622;g2e4ca8b2c58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2469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e4ca8b2c58_3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2" name="Google Shape;622;g2e4ca8b2c58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89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3" name="Google Shape;63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4" name="Google Shape;6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ko-KR" sz="9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LDA 분석</a:t>
            </a:r>
            <a:endParaRPr sz="9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ko-KR" sz="900" dirty="0">
                <a:highlight>
                  <a:srgbClr val="FFFFFF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우리가 만든 분류 모델로도 사용자의 니즈를 100% 충족 시키지 못할 경우 LDA 분석을 통해서 뽑아낸 관광 주제를 관광 컨셉으로 제시하여 여행지를 추천해주는 식으로 사용자 니즈 충족을 보완한다.</a:t>
            </a:r>
            <a:endParaRPr sz="900" dirty="0">
              <a:highlight>
                <a:srgbClr val="FFFFFF"/>
              </a:highlight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ko-KR" sz="900" dirty="0">
                <a:highlight>
                  <a:srgbClr val="FFFFFF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관광 / 음식으로 나누어서 관광지 별 네이버 ‘이런 점이 좋아요’ LDA 분석 진행 후 관광 주제 추출</a:t>
            </a:r>
            <a:endParaRPr sz="700" dirty="0"/>
          </a:p>
        </p:txBody>
      </p:sp>
      <p:sp>
        <p:nvSpPr>
          <p:cNvPr id="654" name="Google Shape;65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4" name="Google Shape;69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5" name="Google Shape;7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6" name="Google Shape;7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7" name="Google Shape;72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8" name="Google Shape;73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9" name="Google Shape;74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0" name="Google Shape;76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1" name="Google Shape;77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8" name="Google Shape;1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7" name="Google Shape;87;p5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88" name="Google Shape;88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3" name="Google Shape;93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4" name="Google Shape;94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5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6" name="Google Shape;106;p5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7" name="Google Shape;107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5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13" name="Google Shape;113;p5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4" name="Google Shape;114;p5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15" name="Google Shape;115;p5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6" name="Google Shape;116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>
  <p:cSld name="1_제목만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58" descr="텍스트, 실외, 하늘, 도시이(가) 표시된 사진&#10;&#10;자동 생성된 설명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8" name="Google Shape;128;p5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129" name="Google Shape;129;p5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130" name="Google Shape;130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5" name="Google Shape;135;p6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6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137" name="Google Shape;137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4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6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3" name="Google Shape;143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8" name="Google Shape;148;p6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9" name="Google Shape;149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3"/>
          <p:cNvSpPr txBox="1">
            <a:spLocks noGrp="1"/>
          </p:cNvSpPr>
          <p:nvPr>
            <p:ph type="body" idx="1"/>
          </p:nvPr>
        </p:nvSpPr>
        <p:spPr>
          <a:xfrm>
            <a:off x="10982598" y="813087"/>
            <a:ext cx="628500" cy="37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4" name="Google Shape;154;p63"/>
          <p:cNvSpPr txBox="1">
            <a:spLocks noGrp="1"/>
          </p:cNvSpPr>
          <p:nvPr>
            <p:ph type="body" idx="2"/>
          </p:nvPr>
        </p:nvSpPr>
        <p:spPr>
          <a:xfrm>
            <a:off x="571500" y="857250"/>
            <a:ext cx="359400" cy="46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5" name="Google Shape;155;p63"/>
          <p:cNvSpPr txBox="1">
            <a:spLocks noGrp="1"/>
          </p:cNvSpPr>
          <p:nvPr>
            <p:ph type="body" idx="3"/>
          </p:nvPr>
        </p:nvSpPr>
        <p:spPr>
          <a:xfrm>
            <a:off x="570850" y="424424"/>
            <a:ext cx="2437200" cy="32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None/>
              <a:defRPr sz="140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156" name="Google Shape;156;p63"/>
          <p:cNvCxnSpPr/>
          <p:nvPr/>
        </p:nvCxnSpPr>
        <p:spPr>
          <a:xfrm>
            <a:off x="973887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63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63"/>
          <p:cNvSpPr txBox="1">
            <a:spLocks noGrp="1"/>
          </p:cNvSpPr>
          <p:nvPr>
            <p:ph type="body" idx="4"/>
          </p:nvPr>
        </p:nvSpPr>
        <p:spPr>
          <a:xfrm>
            <a:off x="1176624" y="855679"/>
            <a:ext cx="2687700" cy="46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레이아웃_1">
  <p:cSld name="사용자 레이아웃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사용자 레이아웃_1">
  <p:cSld name="4_사용자 레이아웃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3_제목 슬라이드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슬라이드">
  <p:cSld name="4_제목 슬라이드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" name="Google Shape;30;p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4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37" name="Google Shape;37;p4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8" name="Google Shape;38;p4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39" name="Google Shape;39;p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4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51" name="Google Shape;51;p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52" name="Google Shape;5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59" name="Google Shape;59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5" name="Google Shape;65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1" name="Google Shape;71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6" name="Google Shape;76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7" name="Google Shape;77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78" name="Google Shape;78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79" name="Google Shape;79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" y="0"/>
            <a:ext cx="1219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"/>
          <p:cNvSpPr txBox="1">
            <a:spLocks noGrp="1"/>
          </p:cNvSpPr>
          <p:nvPr>
            <p:ph type="ctrTitle"/>
          </p:nvPr>
        </p:nvSpPr>
        <p:spPr>
          <a:xfrm>
            <a:off x="593625" y="2771475"/>
            <a:ext cx="63000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3000">
                <a:solidFill>
                  <a:schemeClr val="lt1"/>
                </a:solidFill>
              </a:rPr>
              <a:t>방문자 리뷰 유사도 분석을 통한 </a:t>
            </a:r>
            <a:br>
              <a:rPr lang="ko-KR" sz="3000">
                <a:solidFill>
                  <a:schemeClr val="lt1"/>
                </a:solidFill>
              </a:rPr>
            </a:br>
            <a:r>
              <a:rPr lang="ko-KR" sz="3000">
                <a:solidFill>
                  <a:schemeClr val="lt1"/>
                </a:solidFill>
              </a:rPr>
              <a:t>서울 관광지 추천 시스템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76" name="Google Shape;176;p1"/>
          <p:cNvSpPr/>
          <p:nvPr/>
        </p:nvSpPr>
        <p:spPr>
          <a:xfrm>
            <a:off x="1255950" y="2744550"/>
            <a:ext cx="4950000" cy="990900"/>
          </a:xfrm>
          <a:prstGeom prst="rect">
            <a:avLst/>
          </a:prstGeom>
          <a:solidFill>
            <a:srgbClr val="FFFFFF">
              <a:alpha val="1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177" name="Google Shape;177;p1"/>
          <p:cNvSpPr txBox="1">
            <a:spLocks noGrp="1"/>
          </p:cNvSpPr>
          <p:nvPr>
            <p:ph type="subTitle" idx="1"/>
          </p:nvPr>
        </p:nvSpPr>
        <p:spPr>
          <a:xfrm>
            <a:off x="11040075" y="1609950"/>
            <a:ext cx="888600" cy="21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2200" b="1"/>
              <a:t>E1i4</a:t>
            </a:r>
            <a:endParaRPr sz="2200" b="1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200" b="1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/>
              <a:t>김지우</a:t>
            </a:r>
            <a:endParaRPr sz="140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/>
              <a:t>김성원</a:t>
            </a:r>
            <a:endParaRPr sz="140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/>
              <a:t>박태영</a:t>
            </a:r>
            <a:endParaRPr sz="140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ko-KR" sz="1400"/>
              <a:t>성수린</a:t>
            </a:r>
            <a:endParaRPr sz="140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/>
              <a:t>이가희</a:t>
            </a:r>
            <a:endParaRPr sz="1400"/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360000" y="180000"/>
            <a:ext cx="22335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ko-KR" sz="1400">
                <a:solidFill>
                  <a:srgbClr val="EDF2FA"/>
                </a:solidFill>
              </a:rPr>
              <a:t>멀티캠퍼스</a:t>
            </a:r>
            <a:endParaRPr sz="1400">
              <a:solidFill>
                <a:srgbClr val="EDF2FA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ko-KR" sz="1400">
                <a:solidFill>
                  <a:srgbClr val="EDF2FA"/>
                </a:solidFill>
              </a:rPr>
              <a:t>AI SW 개발자 부트캠프 과정</a:t>
            </a:r>
            <a:endParaRPr sz="1400">
              <a:solidFill>
                <a:srgbClr val="EDF2FA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endParaRPr sz="1400">
              <a:solidFill>
                <a:srgbClr val="EDF2F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351" name="Google Shape;351;p10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2" name="Google Shape;352;p10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3" name="Google Shape;3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713" y="1300925"/>
            <a:ext cx="10384581" cy="5464074"/>
          </a:xfrm>
          <a:prstGeom prst="rect">
            <a:avLst/>
          </a:prstGeom>
          <a:noFill/>
          <a:ln w="9525" cap="flat" cmpd="sng">
            <a:solidFill>
              <a:srgbClr val="FFC2C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4" name="Google Shape;354;p10"/>
          <p:cNvSpPr txBox="1"/>
          <p:nvPr/>
        </p:nvSpPr>
        <p:spPr>
          <a:xfrm>
            <a:off x="1174750" y="730048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프로젝트 설계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55" name="Google Shape;355;p10"/>
          <p:cNvSpPr txBox="1"/>
          <p:nvPr/>
        </p:nvSpPr>
        <p:spPr>
          <a:xfrm>
            <a:off x="3573576" y="853200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③ 수행 절차 및 방법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56" name="Google Shape;356;p10"/>
          <p:cNvSpPr txBox="1"/>
          <p:nvPr/>
        </p:nvSpPr>
        <p:spPr>
          <a:xfrm>
            <a:off x="531094" y="730050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02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362" name="Google Shape;362;p11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3" name="Google Shape;363;p11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4" name="Google Shape;364;p11"/>
          <p:cNvSpPr txBox="1"/>
          <p:nvPr/>
        </p:nvSpPr>
        <p:spPr>
          <a:xfrm>
            <a:off x="1174750" y="730048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프로젝트 설계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65" name="Google Shape;365;p11"/>
          <p:cNvSpPr txBox="1"/>
          <p:nvPr/>
        </p:nvSpPr>
        <p:spPr>
          <a:xfrm>
            <a:off x="3563637" y="853200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③ 수행 절차 및 방법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66" name="Google Shape;366;p11"/>
          <p:cNvSpPr txBox="1"/>
          <p:nvPr/>
        </p:nvSpPr>
        <p:spPr>
          <a:xfrm>
            <a:off x="531094" y="730050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02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67" name="Google Shape;367;p11"/>
          <p:cNvSpPr txBox="1"/>
          <p:nvPr/>
        </p:nvSpPr>
        <p:spPr>
          <a:xfrm>
            <a:off x="1675275" y="1440650"/>
            <a:ext cx="14208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DB 구축</a:t>
            </a:r>
            <a:endParaRPr sz="2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368" name="Google Shape;368;p11"/>
          <p:cNvPicPr preferRelativeResize="0"/>
          <p:nvPr/>
        </p:nvPicPr>
        <p:blipFill rotWithShape="1">
          <a:blip r:embed="rId3">
            <a:alphaModFix/>
          </a:blip>
          <a:srcRect t="3910"/>
          <a:stretch/>
        </p:blipFill>
        <p:spPr>
          <a:xfrm>
            <a:off x="3096075" y="1440650"/>
            <a:ext cx="6425126" cy="44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199985">
            <a:off x="6131235" y="1538834"/>
            <a:ext cx="1823879" cy="180370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2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75" name="Google Shape;375;p12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76" name="Google Shape;376;p12"/>
          <p:cNvSpPr txBox="1"/>
          <p:nvPr/>
        </p:nvSpPr>
        <p:spPr>
          <a:xfrm>
            <a:off x="461855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① 데이터 수집     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377" name="Google Shape;377;p12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" name="Google Shape;378;p12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9" name="Google Shape;379;p12"/>
          <p:cNvSpPr txBox="1"/>
          <p:nvPr/>
        </p:nvSpPr>
        <p:spPr>
          <a:xfrm>
            <a:off x="976150" y="1878175"/>
            <a:ext cx="4521600" cy="3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</a:t>
            </a:r>
            <a:endParaRPr sz="2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관광지 데이터 </a:t>
            </a:r>
            <a:endParaRPr sz="17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- 서울특별시 </a:t>
            </a:r>
            <a:r>
              <a:rPr lang="ko-KR" sz="17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음식점⋅관광지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명 데이터</a:t>
            </a:r>
            <a:endParaRPr sz="17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- 관광지 정보 데이터</a:t>
            </a:r>
            <a:endParaRPr sz="17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- 관광지 해시태그 데이터</a:t>
            </a:r>
            <a:endParaRPr sz="17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네이버 기반 데이터</a:t>
            </a:r>
            <a:endParaRPr sz="17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- 네이버 맵 리뷰 데이터</a:t>
            </a:r>
            <a:endParaRPr sz="17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- 네이버 주소 데이터</a:t>
            </a:r>
            <a:endParaRPr sz="17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- 네이버 </a:t>
            </a:r>
            <a:r>
              <a:rPr lang="ko-KR" sz="17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위도⋅경도</a:t>
            </a:r>
            <a:r>
              <a:rPr lang="ko-KR" sz="17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데이터</a:t>
            </a:r>
            <a:endParaRPr sz="17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- 네이버 관광지 사진 데이터</a:t>
            </a:r>
            <a:endParaRPr sz="17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80" name="Google Shape;380;p12"/>
          <p:cNvSpPr/>
          <p:nvPr/>
        </p:nvSpPr>
        <p:spPr>
          <a:xfrm rot="840108">
            <a:off x="8311178" y="1795253"/>
            <a:ext cx="2420312" cy="2302803"/>
          </a:xfrm>
          <a:prstGeom prst="ellipse">
            <a:avLst/>
          </a:prstGeom>
          <a:noFill/>
          <a:ln w="9525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81" name="Google Shape;381;p12"/>
          <p:cNvSpPr txBox="1"/>
          <p:nvPr/>
        </p:nvSpPr>
        <p:spPr>
          <a:xfrm rot="840108">
            <a:off x="83109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WEB</a:t>
            </a:r>
            <a:b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CRAWLING </a:t>
            </a:r>
            <a:endParaRPr sz="2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82" name="Google Shape;382;p12"/>
          <p:cNvSpPr/>
          <p:nvPr/>
        </p:nvSpPr>
        <p:spPr>
          <a:xfrm rot="-1798643">
            <a:off x="6034249" y="3611405"/>
            <a:ext cx="2420855" cy="2303011"/>
          </a:xfrm>
          <a:prstGeom prst="ellipse">
            <a:avLst/>
          </a:prstGeom>
          <a:noFill/>
          <a:ln w="9525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83" name="Google Shape;383;p12"/>
          <p:cNvSpPr txBox="1"/>
          <p:nvPr/>
        </p:nvSpPr>
        <p:spPr>
          <a:xfrm rot="-1798643">
            <a:off x="6034174" y="4378078"/>
            <a:ext cx="2420855" cy="76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NAVER</a:t>
            </a:r>
            <a:endParaRPr sz="2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API </a:t>
            </a:r>
            <a:endParaRPr sz="2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84" name="Google Shape;384;p12"/>
          <p:cNvSpPr/>
          <p:nvPr/>
        </p:nvSpPr>
        <p:spPr>
          <a:xfrm rot="840108">
            <a:off x="8311178" y="1795253"/>
            <a:ext cx="2420312" cy="2302803"/>
          </a:xfrm>
          <a:prstGeom prst="ellipse">
            <a:avLst/>
          </a:prstGeom>
          <a:noFill/>
          <a:ln w="9525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 rot="840108">
            <a:off x="83109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WEB</a:t>
            </a:r>
            <a:b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CRAWLING </a:t>
            </a:r>
            <a:endParaRPr sz="2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86" name="Google Shape;386;p12"/>
          <p:cNvSpPr/>
          <p:nvPr/>
        </p:nvSpPr>
        <p:spPr>
          <a:xfrm rot="-1798643">
            <a:off x="6034249" y="3611405"/>
            <a:ext cx="2420855" cy="2303011"/>
          </a:xfrm>
          <a:prstGeom prst="ellipse">
            <a:avLst/>
          </a:prstGeom>
          <a:noFill/>
          <a:ln w="9525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87" name="Google Shape;387;p12"/>
          <p:cNvSpPr txBox="1"/>
          <p:nvPr/>
        </p:nvSpPr>
        <p:spPr>
          <a:xfrm rot="-1798643">
            <a:off x="6034174" y="4378078"/>
            <a:ext cx="2420855" cy="76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NAVER</a:t>
            </a:r>
            <a:endParaRPr sz="2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API </a:t>
            </a:r>
            <a:endParaRPr sz="2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388" name="Google Shape;388;p12"/>
          <p:cNvPicPr preferRelativeResize="0"/>
          <p:nvPr/>
        </p:nvPicPr>
        <p:blipFill rotWithShape="1">
          <a:blip r:embed="rId4">
            <a:alphaModFix/>
          </a:blip>
          <a:srcRect l="18591" t="13196" r="17911" b="22675"/>
          <a:stretch/>
        </p:blipFill>
        <p:spPr>
          <a:xfrm rot="1199998">
            <a:off x="9250309" y="4416609"/>
            <a:ext cx="1394758" cy="14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2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90" name="Google Shape;390;p12"/>
          <p:cNvSpPr txBox="1"/>
          <p:nvPr/>
        </p:nvSpPr>
        <p:spPr>
          <a:xfrm rot="1200352">
            <a:off x="8972818" y="5721600"/>
            <a:ext cx="1096995" cy="6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한국관광</a:t>
            </a:r>
            <a:endParaRPr sz="1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데이터랩</a:t>
            </a:r>
            <a:endParaRPr sz="1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96" name="Google Shape;396;p13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97" name="Google Shape;397;p13"/>
          <p:cNvSpPr txBox="1"/>
          <p:nvPr/>
        </p:nvSpPr>
        <p:spPr>
          <a:xfrm>
            <a:off x="4638431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① 데이터 수집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398" name="Google Shape;398;p13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" name="Google Shape;399;p13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0" name="Google Shape;400;p13"/>
          <p:cNvSpPr/>
          <p:nvPr/>
        </p:nvSpPr>
        <p:spPr>
          <a:xfrm rot="840108">
            <a:off x="8920778" y="1795253"/>
            <a:ext cx="2420312" cy="2302803"/>
          </a:xfrm>
          <a:prstGeom prst="ellipse">
            <a:avLst/>
          </a:prstGeom>
          <a:noFill/>
          <a:ln w="9525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01" name="Google Shape;401;p13"/>
          <p:cNvSpPr txBox="1"/>
          <p:nvPr/>
        </p:nvSpPr>
        <p:spPr>
          <a:xfrm rot="840108">
            <a:off x="89205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WEB</a:t>
            </a:r>
            <a:b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CRAWLING </a:t>
            </a:r>
            <a:endParaRPr sz="2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 rot="-1228682">
            <a:off x="6565456" y="2389067"/>
            <a:ext cx="1083041" cy="5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대한민국</a:t>
            </a:r>
            <a:endParaRPr sz="1400" b="0" i="0" u="none" strike="noStrike" cap="none" dirty="0">
              <a:solidFill>
                <a:schemeClr val="l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구석구석</a:t>
            </a:r>
            <a:endParaRPr sz="1400" b="0" i="0" u="none" strike="noStrike" cap="none" dirty="0">
              <a:solidFill>
                <a:schemeClr val="l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03" name="Google Shape;403;p13"/>
          <p:cNvSpPr/>
          <p:nvPr/>
        </p:nvSpPr>
        <p:spPr>
          <a:xfrm rot="840108">
            <a:off x="8920778" y="1795253"/>
            <a:ext cx="2420312" cy="2302803"/>
          </a:xfrm>
          <a:prstGeom prst="ellipse">
            <a:avLst/>
          </a:prstGeom>
          <a:noFill/>
          <a:ln w="9525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04" name="Google Shape;404;p13"/>
          <p:cNvSpPr txBox="1"/>
          <p:nvPr/>
        </p:nvSpPr>
        <p:spPr>
          <a:xfrm rot="840108">
            <a:off x="89205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WEB</a:t>
            </a:r>
            <a:b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CRAWLING </a:t>
            </a:r>
            <a:endParaRPr sz="2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405" name="Google Shape;4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199985">
            <a:off x="7978235" y="4460434"/>
            <a:ext cx="1823879" cy="180370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3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407" name="Google Shape;40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750" y="1647175"/>
            <a:ext cx="6207277" cy="4874483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3"/>
          <p:cNvSpPr/>
          <p:nvPr/>
        </p:nvSpPr>
        <p:spPr>
          <a:xfrm>
            <a:off x="570850" y="2196900"/>
            <a:ext cx="4118100" cy="215400"/>
          </a:xfrm>
          <a:prstGeom prst="rect">
            <a:avLst/>
          </a:prstGeom>
          <a:noFill/>
          <a:ln w="19050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570850" y="4356650"/>
            <a:ext cx="5629200" cy="748200"/>
          </a:xfrm>
          <a:prstGeom prst="rect">
            <a:avLst/>
          </a:prstGeom>
          <a:noFill/>
          <a:ln w="19050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4648370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① 데이터 수집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417" name="Google Shape;417;p14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" name="Google Shape;418;p1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9" name="Google Shape;419;p14"/>
          <p:cNvSpPr/>
          <p:nvPr/>
        </p:nvSpPr>
        <p:spPr>
          <a:xfrm rot="840108">
            <a:off x="8311178" y="1795253"/>
            <a:ext cx="2420312" cy="2302803"/>
          </a:xfrm>
          <a:prstGeom prst="ellipse">
            <a:avLst/>
          </a:prstGeom>
          <a:noFill/>
          <a:ln w="9525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20" name="Google Shape;420;p14"/>
          <p:cNvSpPr txBox="1"/>
          <p:nvPr/>
        </p:nvSpPr>
        <p:spPr>
          <a:xfrm rot="840108">
            <a:off x="83109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WEB</a:t>
            </a:r>
            <a:b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CRAWLING </a:t>
            </a:r>
            <a:endParaRPr sz="2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21" name="Google Shape;421;p14"/>
          <p:cNvSpPr txBox="1"/>
          <p:nvPr/>
        </p:nvSpPr>
        <p:spPr>
          <a:xfrm rot="-1228682">
            <a:off x="6565456" y="2389067"/>
            <a:ext cx="1083041" cy="5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대한민국</a:t>
            </a:r>
            <a:endParaRPr sz="1400" b="0" i="0" u="none" strike="noStrike" cap="none" dirty="0">
              <a:solidFill>
                <a:schemeClr val="l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구석구석</a:t>
            </a:r>
            <a:endParaRPr sz="1400" b="0" i="0" u="none" strike="noStrike" cap="none" dirty="0">
              <a:solidFill>
                <a:schemeClr val="l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22" name="Google Shape;422;p14"/>
          <p:cNvSpPr/>
          <p:nvPr/>
        </p:nvSpPr>
        <p:spPr>
          <a:xfrm rot="840108">
            <a:off x="8311178" y="1795253"/>
            <a:ext cx="2420312" cy="2302803"/>
          </a:xfrm>
          <a:prstGeom prst="ellipse">
            <a:avLst/>
          </a:prstGeom>
          <a:noFill/>
          <a:ln w="9525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23" name="Google Shape;423;p14"/>
          <p:cNvSpPr txBox="1"/>
          <p:nvPr/>
        </p:nvSpPr>
        <p:spPr>
          <a:xfrm rot="840108">
            <a:off x="8310959" y="2561850"/>
            <a:ext cx="2420312" cy="76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WEB</a:t>
            </a:r>
            <a:b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CRAWLING </a:t>
            </a:r>
            <a:endParaRPr sz="2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24" name="Google Shape;424;p14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425" name="Google Shape;4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850" y="3427350"/>
            <a:ext cx="56864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850" y="1959250"/>
            <a:ext cx="61912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850" y="5287775"/>
            <a:ext cx="7315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4"/>
          <p:cNvSpPr txBox="1"/>
          <p:nvPr/>
        </p:nvSpPr>
        <p:spPr>
          <a:xfrm>
            <a:off x="570850" y="1536650"/>
            <a:ext cx="384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네이버 모바일 지도를 통해 접근</a:t>
            </a:r>
            <a:endParaRPr sz="1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29" name="Google Shape;429;p14"/>
          <p:cNvSpPr txBox="1"/>
          <p:nvPr/>
        </p:nvSpPr>
        <p:spPr>
          <a:xfrm>
            <a:off x="570850" y="2967450"/>
            <a:ext cx="675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네이버 특성상 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path가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자주 바뀌기 때문에 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path를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바꾸며 접근</a:t>
            </a:r>
            <a:endParaRPr sz="1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30" name="Google Shape;430;p14"/>
          <p:cNvSpPr txBox="1"/>
          <p:nvPr/>
        </p:nvSpPr>
        <p:spPr>
          <a:xfrm>
            <a:off x="570850" y="4826075"/>
            <a:ext cx="384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버튼 클릭해 페이지 바꿔주는 코드</a:t>
            </a:r>
            <a:endParaRPr sz="1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36" name="Google Shape;436;p15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37" name="Google Shape;437;p15"/>
          <p:cNvSpPr txBox="1"/>
          <p:nvPr/>
        </p:nvSpPr>
        <p:spPr>
          <a:xfrm>
            <a:off x="464160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② 데이터 탐색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438" name="Google Shape;438;p15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" name="Google Shape;439;p15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0" name="Google Shape;440;p15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41" name="Google Shape;441;p15"/>
          <p:cNvSpPr txBox="1"/>
          <p:nvPr/>
        </p:nvSpPr>
        <p:spPr>
          <a:xfrm>
            <a:off x="587500" y="1484225"/>
            <a:ext cx="4319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1) 관광지 데이터 확인</a:t>
            </a:r>
            <a:endParaRPr sz="2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grpSp>
        <p:nvGrpSpPr>
          <p:cNvPr id="442" name="Google Shape;442;p15"/>
          <p:cNvGrpSpPr/>
          <p:nvPr/>
        </p:nvGrpSpPr>
        <p:grpSpPr>
          <a:xfrm>
            <a:off x="1323575" y="2197236"/>
            <a:ext cx="9544610" cy="3495260"/>
            <a:chOff x="235388" y="2701788"/>
            <a:chExt cx="7430025" cy="2786400"/>
          </a:xfrm>
        </p:grpSpPr>
        <p:pic>
          <p:nvPicPr>
            <p:cNvPr id="443" name="Google Shape;443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388" y="2701788"/>
              <a:ext cx="7430025" cy="27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15"/>
            <p:cNvSpPr/>
            <p:nvPr/>
          </p:nvSpPr>
          <p:spPr>
            <a:xfrm>
              <a:off x="705100" y="2952475"/>
              <a:ext cx="134400" cy="2143200"/>
            </a:xfrm>
            <a:prstGeom prst="rect">
              <a:avLst/>
            </a:prstGeom>
            <a:noFill/>
            <a:ln w="38100" cap="flat" cmpd="sng">
              <a:solidFill>
                <a:srgbClr val="F781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3124188" y="2952475"/>
              <a:ext cx="134400" cy="2143200"/>
            </a:xfrm>
            <a:prstGeom prst="rect">
              <a:avLst/>
            </a:prstGeom>
            <a:noFill/>
            <a:ln w="38100" cap="flat" cmpd="sng">
              <a:solidFill>
                <a:srgbClr val="F781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5543275" y="2952475"/>
              <a:ext cx="134400" cy="2143200"/>
            </a:xfrm>
            <a:prstGeom prst="rect">
              <a:avLst/>
            </a:prstGeom>
            <a:noFill/>
            <a:ln w="38100" cap="flat" cmpd="sng">
              <a:solidFill>
                <a:srgbClr val="F781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</p:grpSp>
      <p:sp>
        <p:nvSpPr>
          <p:cNvPr id="447" name="Google Shape;447;p15"/>
          <p:cNvSpPr txBox="1"/>
          <p:nvPr/>
        </p:nvSpPr>
        <p:spPr>
          <a:xfrm>
            <a:off x="4358700" y="5624375"/>
            <a:ext cx="34746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→ 데이터 분포의 </a:t>
            </a:r>
            <a:r>
              <a:rPr lang="ko-KR" sz="1800" b="1" i="0" u="none" strike="noStrike" cap="none" dirty="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비대칭성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확인</a:t>
            </a:r>
            <a:endParaRPr sz="1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→ </a:t>
            </a:r>
            <a:r>
              <a:rPr lang="ko-KR" sz="1800" b="1" i="0" u="none" strike="noStrike" cap="none" dirty="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오른쪽 꼬리가 긴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형태</a:t>
            </a:r>
            <a:endParaRPr sz="1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53" name="Google Shape;453;p16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54" name="Google Shape;454;p16"/>
          <p:cNvSpPr txBox="1"/>
          <p:nvPr/>
        </p:nvSpPr>
        <p:spPr>
          <a:xfrm>
            <a:off x="4648318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② 데이터 탐색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455" name="Google Shape;455;p16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6" name="Google Shape;456;p16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7" name="Google Shape;457;p16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58" name="Google Shape;458;p16"/>
          <p:cNvSpPr txBox="1"/>
          <p:nvPr/>
        </p:nvSpPr>
        <p:spPr>
          <a:xfrm>
            <a:off x="587500" y="1484225"/>
            <a:ext cx="43029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2) 음식점 데이터 확인</a:t>
            </a:r>
            <a:endParaRPr sz="2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59" name="Google Shape;459;p16"/>
          <p:cNvSpPr txBox="1"/>
          <p:nvPr/>
        </p:nvSpPr>
        <p:spPr>
          <a:xfrm>
            <a:off x="4365150" y="5838375"/>
            <a:ext cx="3461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→ 데이터 분포의 </a:t>
            </a:r>
            <a:r>
              <a:rPr lang="ko-KR" sz="1800" b="1" i="0" u="none" strike="noStrike" cap="none" dirty="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비대칭성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확인</a:t>
            </a:r>
            <a:endParaRPr sz="1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→ </a:t>
            </a:r>
            <a:r>
              <a:rPr lang="ko-KR" sz="1800" b="1" i="0" u="none" strike="noStrike" cap="none" dirty="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오른쪽 꼬리가 긴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형태</a:t>
            </a:r>
            <a:endParaRPr sz="1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grpSp>
        <p:nvGrpSpPr>
          <p:cNvPr id="460" name="Google Shape;460;p16"/>
          <p:cNvGrpSpPr/>
          <p:nvPr/>
        </p:nvGrpSpPr>
        <p:grpSpPr>
          <a:xfrm>
            <a:off x="1464300" y="2197219"/>
            <a:ext cx="9263393" cy="3693094"/>
            <a:chOff x="256050" y="2697925"/>
            <a:chExt cx="7398876" cy="2690975"/>
          </a:xfrm>
        </p:grpSpPr>
        <p:pic>
          <p:nvPicPr>
            <p:cNvPr id="461" name="Google Shape;461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6050" y="2697925"/>
              <a:ext cx="7398876" cy="269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16"/>
            <p:cNvSpPr/>
            <p:nvPr/>
          </p:nvSpPr>
          <p:spPr>
            <a:xfrm>
              <a:off x="705100" y="2934725"/>
              <a:ext cx="159900" cy="2083800"/>
            </a:xfrm>
            <a:prstGeom prst="rect">
              <a:avLst/>
            </a:prstGeom>
            <a:noFill/>
            <a:ln w="38100" cap="flat" cmpd="sng">
              <a:solidFill>
                <a:srgbClr val="F781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148650" y="2934725"/>
              <a:ext cx="159900" cy="2083800"/>
            </a:xfrm>
            <a:prstGeom prst="rect">
              <a:avLst/>
            </a:prstGeom>
            <a:noFill/>
            <a:ln w="38100" cap="flat" cmpd="sng">
              <a:solidFill>
                <a:srgbClr val="F781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5592200" y="2934725"/>
              <a:ext cx="159900" cy="2083800"/>
            </a:xfrm>
            <a:prstGeom prst="rect">
              <a:avLst/>
            </a:prstGeom>
            <a:noFill/>
            <a:ln w="38100" cap="flat" cmpd="sng">
              <a:solidFill>
                <a:srgbClr val="F781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70" name="Google Shape;470;p17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71" name="Google Shape;471;p17"/>
          <p:cNvSpPr txBox="1"/>
          <p:nvPr/>
        </p:nvSpPr>
        <p:spPr>
          <a:xfrm>
            <a:off x="465828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② 데이터 탐색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472" name="Google Shape;472;p17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3" name="Google Shape;473;p17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4" name="Google Shape;474;p17"/>
          <p:cNvSpPr txBox="1"/>
          <p:nvPr/>
        </p:nvSpPr>
        <p:spPr>
          <a:xfrm>
            <a:off x="511215" y="729825"/>
            <a:ext cx="5323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475" name="Google Shape;47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2375" y="1678925"/>
            <a:ext cx="3628950" cy="36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7"/>
          <p:cNvSpPr txBox="1"/>
          <p:nvPr/>
        </p:nvSpPr>
        <p:spPr>
          <a:xfrm>
            <a:off x="1630600" y="5423625"/>
            <a:ext cx="305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평균과 중앙값의 차이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가</a:t>
            </a:r>
            <a:endParaRPr sz="1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많이 나는 것을 알 수 있음.</a:t>
            </a:r>
            <a:endParaRPr sz="1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477" name="Google Shape;4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8275" y="1373175"/>
            <a:ext cx="4570688" cy="54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8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83" name="Google Shape;483;p18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84" name="Google Shape;484;p18"/>
          <p:cNvSpPr txBox="1"/>
          <p:nvPr/>
        </p:nvSpPr>
        <p:spPr>
          <a:xfrm>
            <a:off x="4648338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③ 분류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485" name="Google Shape;485;p18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6" name="Google Shape;486;p18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7" name="Google Shape;487;p18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88" name="Google Shape;488;p18"/>
          <p:cNvSpPr txBox="1"/>
          <p:nvPr/>
        </p:nvSpPr>
        <p:spPr>
          <a:xfrm>
            <a:off x="570550" y="1317725"/>
            <a:ext cx="5172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1) 대한민국 구석구석 해시태그 분류 </a:t>
            </a:r>
            <a:endParaRPr sz="2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489" name="Google Shape;4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275" y="2690575"/>
            <a:ext cx="6541298" cy="23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8"/>
          <p:cNvSpPr/>
          <p:nvPr/>
        </p:nvSpPr>
        <p:spPr>
          <a:xfrm>
            <a:off x="2924675" y="2690675"/>
            <a:ext cx="4122900" cy="2319300"/>
          </a:xfrm>
          <a:prstGeom prst="rect">
            <a:avLst/>
          </a:prstGeom>
          <a:noFill/>
          <a:ln w="76200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91" name="Google Shape;491;p18"/>
          <p:cNvSpPr txBox="1"/>
          <p:nvPr/>
        </p:nvSpPr>
        <p:spPr>
          <a:xfrm>
            <a:off x="344525" y="2329000"/>
            <a:ext cx="6925200" cy="30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492" name="Google Shape;492;p18"/>
          <p:cNvCxnSpPr/>
          <p:nvPr/>
        </p:nvCxnSpPr>
        <p:spPr>
          <a:xfrm>
            <a:off x="7076213" y="3871162"/>
            <a:ext cx="536100" cy="0"/>
          </a:xfrm>
          <a:prstGeom prst="straightConnector1">
            <a:avLst/>
          </a:prstGeom>
          <a:noFill/>
          <a:ln w="38100" cap="flat" cmpd="sng">
            <a:solidFill>
              <a:srgbClr val="F7818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3" name="Google Shape;49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0975" y="1677050"/>
            <a:ext cx="4309297" cy="4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9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499" name="Google Shape;499;p19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00" name="Google Shape;500;p19"/>
          <p:cNvSpPr txBox="1"/>
          <p:nvPr/>
        </p:nvSpPr>
        <p:spPr>
          <a:xfrm>
            <a:off x="464834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③ 분류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501" name="Google Shape;501;p19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" name="Google Shape;502;p19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3" name="Google Shape;503;p19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04" name="Google Shape;504;p19"/>
          <p:cNvSpPr txBox="1"/>
          <p:nvPr/>
        </p:nvSpPr>
        <p:spPr>
          <a:xfrm>
            <a:off x="570850" y="1347750"/>
            <a:ext cx="8681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1) 대한민국 구석구석 해시태그 분류 </a:t>
            </a:r>
            <a:endParaRPr sz="2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grpSp>
        <p:nvGrpSpPr>
          <p:cNvPr id="505" name="Google Shape;505;p19"/>
          <p:cNvGrpSpPr/>
          <p:nvPr/>
        </p:nvGrpSpPr>
        <p:grpSpPr>
          <a:xfrm>
            <a:off x="676246" y="2509841"/>
            <a:ext cx="10838933" cy="1348321"/>
            <a:chOff x="609600" y="2566938"/>
            <a:chExt cx="10972801" cy="1364974"/>
          </a:xfrm>
        </p:grpSpPr>
        <p:grpSp>
          <p:nvGrpSpPr>
            <p:cNvPr id="506" name="Google Shape;506;p19"/>
            <p:cNvGrpSpPr/>
            <p:nvPr/>
          </p:nvGrpSpPr>
          <p:grpSpPr>
            <a:xfrm>
              <a:off x="609600" y="2566938"/>
              <a:ext cx="10972801" cy="1364974"/>
              <a:chOff x="609600" y="2566938"/>
              <a:chExt cx="10972801" cy="1364974"/>
            </a:xfrm>
          </p:grpSpPr>
          <p:pic>
            <p:nvPicPr>
              <p:cNvPr id="507" name="Google Shape;507;p19"/>
              <p:cNvPicPr preferRelativeResize="0"/>
              <p:nvPr/>
            </p:nvPicPr>
            <p:blipFill rotWithShape="1">
              <a:blip r:embed="rId3">
                <a:alphaModFix/>
              </a:blip>
              <a:srcRect t="32299"/>
              <a:stretch/>
            </p:blipFill>
            <p:spPr>
              <a:xfrm>
                <a:off x="609600" y="2874362"/>
                <a:ext cx="10972800" cy="1057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8" name="Google Shape;508;p1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09600" y="2566938"/>
                <a:ext cx="10972801" cy="352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9" name="Google Shape;509;p19"/>
            <p:cNvSpPr/>
            <p:nvPr/>
          </p:nvSpPr>
          <p:spPr>
            <a:xfrm>
              <a:off x="4583350" y="2888400"/>
              <a:ext cx="555600" cy="473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481975" y="3413425"/>
              <a:ext cx="497100" cy="461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10960200" y="2933100"/>
              <a:ext cx="622200" cy="991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</p:grpSp>
      <p:grpSp>
        <p:nvGrpSpPr>
          <p:cNvPr id="512" name="Google Shape;512;p19"/>
          <p:cNvGrpSpPr/>
          <p:nvPr/>
        </p:nvGrpSpPr>
        <p:grpSpPr>
          <a:xfrm>
            <a:off x="676300" y="3858375"/>
            <a:ext cx="10839451" cy="1609850"/>
            <a:chOff x="676275" y="4417925"/>
            <a:chExt cx="10839451" cy="1609850"/>
          </a:xfrm>
        </p:grpSpPr>
        <p:grpSp>
          <p:nvGrpSpPr>
            <p:cNvPr id="513" name="Google Shape;513;p19"/>
            <p:cNvGrpSpPr/>
            <p:nvPr/>
          </p:nvGrpSpPr>
          <p:grpSpPr>
            <a:xfrm>
              <a:off x="676275" y="4417925"/>
              <a:ext cx="10839451" cy="1609725"/>
              <a:chOff x="676275" y="4417925"/>
              <a:chExt cx="10839451" cy="1609725"/>
            </a:xfrm>
          </p:grpSpPr>
          <p:pic>
            <p:nvPicPr>
              <p:cNvPr id="514" name="Google Shape;514;p1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76275" y="4827500"/>
                <a:ext cx="10839450" cy="1200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5" name="Google Shape;515;p19"/>
              <p:cNvPicPr preferRelativeResize="0"/>
              <p:nvPr/>
            </p:nvPicPr>
            <p:blipFill rotWithShape="1">
              <a:blip r:embed="rId6">
                <a:alphaModFix/>
              </a:blip>
              <a:srcRect l="8197"/>
              <a:stretch/>
            </p:blipFill>
            <p:spPr>
              <a:xfrm>
                <a:off x="1302600" y="4417925"/>
                <a:ext cx="10213126" cy="40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" name="Google Shape;516;p19"/>
              <p:cNvPicPr preferRelativeResize="0"/>
              <p:nvPr/>
            </p:nvPicPr>
            <p:blipFill rotWithShape="1">
              <a:blip r:embed="rId6">
                <a:alphaModFix/>
              </a:blip>
              <a:srcRect r="89661"/>
              <a:stretch/>
            </p:blipFill>
            <p:spPr>
              <a:xfrm>
                <a:off x="676275" y="4417925"/>
                <a:ext cx="1150200" cy="409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7" name="Google Shape;517;p19"/>
            <p:cNvSpPr/>
            <p:nvPr/>
          </p:nvSpPr>
          <p:spPr>
            <a:xfrm>
              <a:off x="4246625" y="4868575"/>
              <a:ext cx="555600" cy="473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3691025" y="5471500"/>
              <a:ext cx="555600" cy="4734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10785775" y="4868575"/>
              <a:ext cx="729900" cy="1159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</p:grpSp>
      <p:sp>
        <p:nvSpPr>
          <p:cNvPr id="520" name="Google Shape;520;p19"/>
          <p:cNvSpPr txBox="1"/>
          <p:nvPr/>
        </p:nvSpPr>
        <p:spPr>
          <a:xfrm>
            <a:off x="808675" y="1978775"/>
            <a:ext cx="72645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→ 논문을 근거로 관광, 음식 각 6개의 분류 기준 설정</a:t>
            </a:r>
            <a:endParaRPr sz="20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21" name="Google Shape;521;p19"/>
          <p:cNvSpPr txBox="1"/>
          <p:nvPr/>
        </p:nvSpPr>
        <p:spPr>
          <a:xfrm>
            <a:off x="1213063" y="5591425"/>
            <a:ext cx="976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형태소 분석기(</a:t>
            </a:r>
            <a:r>
              <a:rPr lang="ko-KR" sz="1800" b="1" i="0" u="none" strike="noStrike" cap="none" dirty="0" err="1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Okt</a:t>
            </a:r>
            <a:r>
              <a:rPr lang="ko-KR" sz="1800" b="1" i="0" u="none" strike="noStrike" cap="none" dirty="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)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를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통해 나눠진 </a:t>
            </a:r>
            <a:r>
              <a:rPr lang="ko-KR" sz="1800" b="1" i="0" u="none" strike="noStrike" cap="none" dirty="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명사 단어들(</a:t>
            </a:r>
            <a:r>
              <a:rPr lang="ko-KR" sz="1800" b="1" i="0" u="none" strike="noStrike" cap="none" dirty="0" err="1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tag_word_N</a:t>
            </a:r>
            <a:r>
              <a:rPr lang="ko-KR" sz="1800" b="1" i="0" u="none" strike="noStrike" cap="none" dirty="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)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중 분류 기준에 맞는 단어만 세어</a:t>
            </a:r>
            <a:endParaRPr sz="1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가장 많이 세어진(</a:t>
            </a:r>
            <a:r>
              <a:rPr lang="ko-KR" sz="18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max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) 타입을 해당 관광지의 타입으로 선정</a:t>
            </a:r>
            <a:endParaRPr sz="26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목차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185" name="Google Shape;185;p2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p2"/>
          <p:cNvSpPr txBox="1"/>
          <p:nvPr/>
        </p:nvSpPr>
        <p:spPr>
          <a:xfrm>
            <a:off x="492194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00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1329150" y="1670500"/>
            <a:ext cx="953370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프로젝트 개요</a:t>
            </a:r>
            <a:endParaRPr sz="2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프로젝트 설계</a:t>
            </a:r>
            <a:endParaRPr sz="2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2200" b="0" i="0" u="none" strike="noStrike" cap="none" dirty="0" err="1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2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모델링</a:t>
            </a:r>
            <a:endParaRPr sz="2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프로그램 프로세스 및 시현</a:t>
            </a:r>
            <a:endParaRPr sz="2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결론</a:t>
            </a:r>
            <a:endParaRPr sz="1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부록</a:t>
            </a:r>
            <a:endParaRPr sz="2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AutoNum type="arabicPeriod"/>
            </a:pP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참고자료</a:t>
            </a:r>
            <a:endParaRPr sz="2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188" name="Google Shape;188;p2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0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27" name="Google Shape;527;p20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28" name="Google Shape;528;p20"/>
          <p:cNvSpPr txBox="1"/>
          <p:nvPr/>
        </p:nvSpPr>
        <p:spPr>
          <a:xfrm>
            <a:off x="4648353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③ 분류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529" name="Google Shape;529;p20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0" name="Google Shape;530;p20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1" name="Google Shape;531;p20"/>
          <p:cNvSpPr txBox="1"/>
          <p:nvPr/>
        </p:nvSpPr>
        <p:spPr>
          <a:xfrm>
            <a:off x="511215" y="729825"/>
            <a:ext cx="701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32" name="Google Shape;532;p20"/>
          <p:cNvSpPr txBox="1"/>
          <p:nvPr/>
        </p:nvSpPr>
        <p:spPr>
          <a:xfrm>
            <a:off x="570850" y="1423925"/>
            <a:ext cx="8681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2) 네이버 ‘이런 점이 좋았어요.’ 리뷰 분류 </a:t>
            </a:r>
            <a:endParaRPr sz="2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533" name="Google Shape;5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847" y="3036900"/>
            <a:ext cx="6535675" cy="2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8922" y="2317400"/>
            <a:ext cx="442912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0"/>
          <p:cNvSpPr txBox="1"/>
          <p:nvPr/>
        </p:nvSpPr>
        <p:spPr>
          <a:xfrm>
            <a:off x="570850" y="2440575"/>
            <a:ext cx="5307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→ 리뷰 형태소 분석(명사, 형용사)</a:t>
            </a:r>
            <a:endParaRPr sz="20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1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41" name="Google Shape;541;p21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42" name="Google Shape;542;p21"/>
          <p:cNvSpPr txBox="1"/>
          <p:nvPr/>
        </p:nvSpPr>
        <p:spPr>
          <a:xfrm>
            <a:off x="4648353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③ 분류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543" name="Google Shape;543;p21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4" name="Google Shape;544;p21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p21"/>
          <p:cNvSpPr txBox="1"/>
          <p:nvPr/>
        </p:nvSpPr>
        <p:spPr>
          <a:xfrm>
            <a:off x="511215" y="729825"/>
            <a:ext cx="701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46" name="Google Shape;546;p21"/>
          <p:cNvSpPr txBox="1"/>
          <p:nvPr/>
        </p:nvSpPr>
        <p:spPr>
          <a:xfrm>
            <a:off x="570850" y="1423925"/>
            <a:ext cx="8681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2) 네이버 ‘이런 점이 좋았어요.’ 리뷰 분류 </a:t>
            </a:r>
            <a:endParaRPr sz="2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47" name="Google Shape;547;p21"/>
          <p:cNvSpPr txBox="1"/>
          <p:nvPr/>
        </p:nvSpPr>
        <p:spPr>
          <a:xfrm>
            <a:off x="808675" y="2151200"/>
            <a:ext cx="5307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→ 논문을 근거로 두 개의 분류 기준 설정</a:t>
            </a:r>
            <a:endParaRPr sz="20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548" name="Google Shape;54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425" y="2766500"/>
            <a:ext cx="5808678" cy="36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2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54" name="Google Shape;554;p22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55" name="Google Shape;555;p22"/>
          <p:cNvSpPr txBox="1"/>
          <p:nvPr/>
        </p:nvSpPr>
        <p:spPr>
          <a:xfrm>
            <a:off x="465355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④ 데이터 정규화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556" name="Google Shape;556;p22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7" name="Google Shape;557;p22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8" name="Google Shape;558;p22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59" name="Google Shape;559;p22"/>
          <p:cNvSpPr/>
          <p:nvPr/>
        </p:nvSpPr>
        <p:spPr>
          <a:xfrm>
            <a:off x="1852250" y="2767753"/>
            <a:ext cx="3149700" cy="2152200"/>
          </a:xfrm>
          <a:prstGeom prst="roundRect">
            <a:avLst>
              <a:gd name="adj" fmla="val 2462"/>
            </a:avLst>
          </a:prstGeom>
          <a:solidFill>
            <a:srgbClr val="FFFFFF"/>
          </a:solidFill>
          <a:ln w="12700" cap="flat" cmpd="sng">
            <a:solidFill>
              <a:srgbClr val="F781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60" name="Google Shape;560;p22"/>
          <p:cNvSpPr txBox="1"/>
          <p:nvPr/>
        </p:nvSpPr>
        <p:spPr>
          <a:xfrm>
            <a:off x="1983625" y="2987400"/>
            <a:ext cx="2862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문제 1.</a:t>
            </a:r>
            <a:endParaRPr sz="1500" b="0" i="0" u="none" strike="noStrike" cap="none" dirty="0">
              <a:solidFill>
                <a:srgbClr val="F7818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endParaRPr sz="1500" b="0" i="0" u="none" strike="noStrike" cap="none" dirty="0">
              <a:solidFill>
                <a:srgbClr val="F7818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각 관광지별 총 댓글수의 편차</a:t>
            </a:r>
            <a:endParaRPr sz="1500" b="0" i="0" u="none" strike="noStrike" cap="none" dirty="0">
              <a:solidFill>
                <a:srgbClr val="F7818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endParaRPr sz="1500" b="0" i="0" u="none" strike="noStrike" cap="none" dirty="0">
              <a:solidFill>
                <a:srgbClr val="F7818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MIN-MAX 값의 차이가</a:t>
            </a:r>
            <a:br>
              <a:rPr lang="ko-KR" sz="15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5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지나치게 큼</a:t>
            </a:r>
            <a:endParaRPr sz="1500" b="0" i="0" u="none" strike="noStrike" cap="none" dirty="0">
              <a:solidFill>
                <a:srgbClr val="F7818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561" name="Google Shape;561;p22"/>
          <p:cNvCxnSpPr/>
          <p:nvPr/>
        </p:nvCxnSpPr>
        <p:spPr>
          <a:xfrm>
            <a:off x="5031255" y="3843859"/>
            <a:ext cx="2158800" cy="0"/>
          </a:xfrm>
          <a:prstGeom prst="straightConnector1">
            <a:avLst/>
          </a:prstGeom>
          <a:noFill/>
          <a:ln w="9525" cap="flat" cmpd="sng">
            <a:solidFill>
              <a:srgbClr val="F78181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562" name="Google Shape;562;p22"/>
          <p:cNvSpPr/>
          <p:nvPr/>
        </p:nvSpPr>
        <p:spPr>
          <a:xfrm>
            <a:off x="7190058" y="2767753"/>
            <a:ext cx="3149700" cy="2152200"/>
          </a:xfrm>
          <a:prstGeom prst="roundRect">
            <a:avLst>
              <a:gd name="adj" fmla="val 2462"/>
            </a:avLst>
          </a:prstGeom>
          <a:solidFill>
            <a:srgbClr val="F78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63" name="Google Shape;563;p22"/>
          <p:cNvSpPr txBox="1"/>
          <p:nvPr/>
        </p:nvSpPr>
        <p:spPr>
          <a:xfrm>
            <a:off x="7282975" y="2987400"/>
            <a:ext cx="30090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문제 2.</a:t>
            </a: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확보한 데이터 셋의 제한사항</a:t>
            </a:r>
            <a:b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b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평점 기반 데이터가 아닌</a:t>
            </a: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댓글 수 기반 데이터</a:t>
            </a: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3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69" name="Google Shape;569;p23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70" name="Google Shape;570;p23"/>
          <p:cNvSpPr txBox="1"/>
          <p:nvPr/>
        </p:nvSpPr>
        <p:spPr>
          <a:xfrm>
            <a:off x="4658287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④ 데이터 정규화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571" name="Google Shape;571;p23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2" name="Google Shape;572;p23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3" name="Google Shape;573;p23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574" name="Google Shape;5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750" y="1934775"/>
            <a:ext cx="383857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3"/>
          <p:cNvSpPr txBox="1"/>
          <p:nvPr/>
        </p:nvSpPr>
        <p:spPr>
          <a:xfrm>
            <a:off x="5138950" y="2758525"/>
            <a:ext cx="5734200" cy="30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76" name="Google Shape;576;p23"/>
          <p:cNvSpPr txBox="1"/>
          <p:nvPr/>
        </p:nvSpPr>
        <p:spPr>
          <a:xfrm>
            <a:off x="5282500" y="1985250"/>
            <a:ext cx="5447100" cy="3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문제 1. 각 관광지별 총 댓글수의 편차</a:t>
            </a:r>
            <a:endParaRPr sz="1400" b="1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의견 1. 정규화</a:t>
            </a:r>
            <a:endParaRPr sz="1400" b="1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이상치에 민감하므로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비선정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.</a:t>
            </a:r>
            <a:endParaRPr sz="1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의견 2. 표준화</a:t>
            </a:r>
            <a:endParaRPr sz="1400" b="1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이상치에 덜 민감하지만, 데이터 해석의 어려움으로 인해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비선정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.</a:t>
            </a:r>
            <a:endParaRPr sz="1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의견 3. 로그 변환</a:t>
            </a:r>
            <a:endParaRPr sz="1400" b="1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 이하의 값이 없으므로 사용 가능.</a:t>
            </a:r>
            <a:endParaRPr sz="1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스케일을 조절하며, 범위를 효과적으로 축소.</a:t>
            </a:r>
            <a:endParaRPr sz="1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77" name="Google Shape;577;p23"/>
          <p:cNvSpPr/>
          <p:nvPr/>
        </p:nvSpPr>
        <p:spPr>
          <a:xfrm>
            <a:off x="5306025" y="4249656"/>
            <a:ext cx="5283000" cy="1111500"/>
          </a:xfrm>
          <a:prstGeom prst="rect">
            <a:avLst/>
          </a:prstGeom>
          <a:noFill/>
          <a:ln w="19050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4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83" name="Google Shape;583;p24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84" name="Google Shape;584;p24"/>
          <p:cNvSpPr txBox="1"/>
          <p:nvPr/>
        </p:nvSpPr>
        <p:spPr>
          <a:xfrm>
            <a:off x="4668223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④ 데이터 정규화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585" name="Google Shape;585;p24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6" name="Google Shape;586;p2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7" name="Google Shape;587;p24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88" name="Google Shape;588;p24"/>
          <p:cNvSpPr txBox="1"/>
          <p:nvPr/>
        </p:nvSpPr>
        <p:spPr>
          <a:xfrm>
            <a:off x="794175" y="1478800"/>
            <a:ext cx="4380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문제 2. 확보한 데이터 셋의 제한사항</a:t>
            </a: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89" name="Google Shape;589;p24"/>
          <p:cNvSpPr txBox="1"/>
          <p:nvPr/>
        </p:nvSpPr>
        <p:spPr>
          <a:xfrm>
            <a:off x="756650" y="2192500"/>
            <a:ext cx="56733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의견 1. 댓글이 많은 순(사용자가 선택한 속성을 댓글이 순으로 정렬)</a:t>
            </a:r>
            <a:endParaRPr sz="1400" b="1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단순히 댓글이 많은 순 정렬하는 방식은 사용자 맞춤형 추천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시스템의 목적 달성에 어려움</a:t>
            </a:r>
            <a:endParaRPr sz="1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사용자의 개별적 기호와 선호도를 반영하지 못함 </a:t>
            </a:r>
            <a:endParaRPr sz="1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139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의견 2. 각 관광지에서 각 속성의 비중을 이용</a:t>
            </a:r>
            <a:endParaRPr sz="1400" b="1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사용자가 선호하는 속성에 맞춘 추천을 제공 </a:t>
            </a:r>
            <a:endParaRPr sz="1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각 관광지의 특성을 보다 정확하게 설명 가능</a:t>
            </a:r>
            <a:endParaRPr sz="1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90" name="Google Shape;590;p24"/>
          <p:cNvSpPr/>
          <p:nvPr/>
        </p:nvSpPr>
        <p:spPr>
          <a:xfrm>
            <a:off x="722725" y="3762166"/>
            <a:ext cx="5373275" cy="1279800"/>
          </a:xfrm>
          <a:prstGeom prst="rect">
            <a:avLst/>
          </a:prstGeom>
          <a:noFill/>
          <a:ln w="19050" cap="flat" cmpd="sng">
            <a:solidFill>
              <a:srgbClr val="F781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591" name="Google Shape;591;p24"/>
          <p:cNvPicPr preferRelativeResize="0"/>
          <p:nvPr/>
        </p:nvPicPr>
        <p:blipFill rotWithShape="1">
          <a:blip r:embed="rId3">
            <a:alphaModFix/>
          </a:blip>
          <a:srcRect l="18877"/>
          <a:stretch/>
        </p:blipFill>
        <p:spPr>
          <a:xfrm>
            <a:off x="6737473" y="4041900"/>
            <a:ext cx="4953001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7475" y="1908988"/>
            <a:ext cx="49530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4"/>
          <p:cNvSpPr txBox="1"/>
          <p:nvPr/>
        </p:nvSpPr>
        <p:spPr>
          <a:xfrm>
            <a:off x="6725200" y="1531500"/>
            <a:ext cx="1263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원본데이터</a:t>
            </a:r>
            <a:endParaRPr sz="15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594" name="Google Shape;594;p24"/>
          <p:cNvSpPr txBox="1"/>
          <p:nvPr/>
        </p:nvSpPr>
        <p:spPr>
          <a:xfrm>
            <a:off x="6725200" y="3665100"/>
            <a:ext cx="22887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비중을 이용한데이터</a:t>
            </a:r>
            <a:endParaRPr sz="15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5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00" name="Google Shape;600;p25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01" name="Google Shape;601;p25"/>
          <p:cNvSpPr txBox="1"/>
          <p:nvPr/>
        </p:nvSpPr>
        <p:spPr>
          <a:xfrm>
            <a:off x="466822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④ 데이터 정규화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02" name="Google Shape;602;p25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3" name="Google Shape;603;p25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4" name="Google Shape;604;p25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05" name="Google Shape;605;p25"/>
          <p:cNvSpPr txBox="1"/>
          <p:nvPr/>
        </p:nvSpPr>
        <p:spPr>
          <a:xfrm>
            <a:off x="818775" y="1387635"/>
            <a:ext cx="67431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문제 3. 비중으로 변환했을 때의 문제점과 위험성</a:t>
            </a: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06" name="Google Shape;606;p25"/>
          <p:cNvSpPr/>
          <p:nvPr/>
        </p:nvSpPr>
        <p:spPr>
          <a:xfrm>
            <a:off x="2274208" y="2069628"/>
            <a:ext cx="3149700" cy="2152200"/>
          </a:xfrm>
          <a:prstGeom prst="roundRect">
            <a:avLst>
              <a:gd name="adj" fmla="val 2462"/>
            </a:avLst>
          </a:prstGeom>
          <a:solidFill>
            <a:srgbClr val="F78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07" name="Google Shape;607;p25"/>
          <p:cNvSpPr txBox="1"/>
          <p:nvPr/>
        </p:nvSpPr>
        <p:spPr>
          <a:xfrm>
            <a:off x="2342550" y="2136875"/>
            <a:ext cx="3033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문제점 1.</a:t>
            </a: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절대적인 수 정보가 사라지고 </a:t>
            </a:r>
            <a:b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상대적인 비율만 남게 됨</a:t>
            </a: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→ 데이터 양에 따른 신뢰도를 무시</a:t>
            </a: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08" name="Google Shape;608;p25"/>
          <p:cNvSpPr/>
          <p:nvPr/>
        </p:nvSpPr>
        <p:spPr>
          <a:xfrm>
            <a:off x="7684800" y="1905551"/>
            <a:ext cx="2313600" cy="1334700"/>
          </a:xfrm>
          <a:prstGeom prst="roundRect">
            <a:avLst>
              <a:gd name="adj" fmla="val 2462"/>
            </a:avLst>
          </a:prstGeom>
          <a:solidFill>
            <a:srgbClr val="FFFFFF"/>
          </a:solidFill>
          <a:ln w="12700" cap="flat" cmpd="sng">
            <a:solidFill>
              <a:srgbClr val="F781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09" name="Google Shape;609;p25"/>
          <p:cNvSpPr txBox="1"/>
          <p:nvPr/>
        </p:nvSpPr>
        <p:spPr>
          <a:xfrm>
            <a:off x="7790246" y="2408574"/>
            <a:ext cx="210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군집분석 적용</a:t>
            </a:r>
            <a:endParaRPr sz="1500" b="0" i="0" u="none" strike="noStrike" cap="none" dirty="0">
              <a:solidFill>
                <a:srgbClr val="F7818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10" name="Google Shape;610;p25"/>
          <p:cNvSpPr/>
          <p:nvPr/>
        </p:nvSpPr>
        <p:spPr>
          <a:xfrm>
            <a:off x="2274208" y="4381966"/>
            <a:ext cx="3149700" cy="2152200"/>
          </a:xfrm>
          <a:prstGeom prst="roundRect">
            <a:avLst>
              <a:gd name="adj" fmla="val 2462"/>
            </a:avLst>
          </a:prstGeom>
          <a:solidFill>
            <a:srgbClr val="F78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11" name="Google Shape;611;p25"/>
          <p:cNvSpPr txBox="1"/>
          <p:nvPr/>
        </p:nvSpPr>
        <p:spPr>
          <a:xfrm>
            <a:off x="2342550" y="4642676"/>
            <a:ext cx="3033600" cy="17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문제점 2.</a:t>
            </a: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댓글 수가 많은 관광지의 경우,</a:t>
            </a:r>
            <a:b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과도한 영향</a:t>
            </a: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→ 일부의 속성의 비중이 실제보다 과대 또는 과소 평가될 가능성</a:t>
            </a: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12" name="Google Shape;612;p25"/>
          <p:cNvSpPr/>
          <p:nvPr/>
        </p:nvSpPr>
        <p:spPr>
          <a:xfrm>
            <a:off x="7684800" y="3581951"/>
            <a:ext cx="2313600" cy="1334700"/>
          </a:xfrm>
          <a:prstGeom prst="roundRect">
            <a:avLst>
              <a:gd name="adj" fmla="val 2462"/>
            </a:avLst>
          </a:prstGeom>
          <a:solidFill>
            <a:srgbClr val="FFFFFF"/>
          </a:solidFill>
          <a:ln w="12700" cap="flat" cmpd="sng">
            <a:solidFill>
              <a:srgbClr val="F781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13" name="Google Shape;613;p25"/>
          <p:cNvSpPr/>
          <p:nvPr/>
        </p:nvSpPr>
        <p:spPr>
          <a:xfrm>
            <a:off x="7684800" y="5258351"/>
            <a:ext cx="2313600" cy="1334700"/>
          </a:xfrm>
          <a:prstGeom prst="roundRect">
            <a:avLst>
              <a:gd name="adj" fmla="val 2462"/>
            </a:avLst>
          </a:prstGeom>
          <a:solidFill>
            <a:srgbClr val="FFFFFF"/>
          </a:solidFill>
          <a:ln w="12700" cap="flat" cmpd="sng">
            <a:solidFill>
              <a:srgbClr val="F781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14" name="Google Shape;614;p25"/>
          <p:cNvSpPr txBox="1"/>
          <p:nvPr/>
        </p:nvSpPr>
        <p:spPr>
          <a:xfrm>
            <a:off x="7790246" y="4084974"/>
            <a:ext cx="210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그룹 내 비중 계산</a:t>
            </a:r>
            <a:endParaRPr sz="1500" b="0" i="0" u="none" strike="noStrike" cap="none" dirty="0">
              <a:solidFill>
                <a:srgbClr val="F7818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15" name="Google Shape;615;p25"/>
          <p:cNvSpPr txBox="1"/>
          <p:nvPr/>
        </p:nvSpPr>
        <p:spPr>
          <a:xfrm>
            <a:off x="7790246" y="5761374"/>
            <a:ext cx="210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그룹별 추천 제공</a:t>
            </a:r>
            <a:endParaRPr sz="1500" b="0" i="0" u="none" strike="noStrike" cap="none" dirty="0">
              <a:solidFill>
                <a:srgbClr val="F7818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16" name="Google Shape;616;p25"/>
          <p:cNvCxnSpPr/>
          <p:nvPr/>
        </p:nvCxnSpPr>
        <p:spPr>
          <a:xfrm rot="10800000" flipH="1">
            <a:off x="5371728" y="2572901"/>
            <a:ext cx="2313072" cy="533097"/>
          </a:xfrm>
          <a:prstGeom prst="straightConnector1">
            <a:avLst/>
          </a:prstGeom>
          <a:noFill/>
          <a:ln w="9525" cap="flat" cmpd="sng">
            <a:solidFill>
              <a:srgbClr val="F78181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617" name="Google Shape;617;p25"/>
          <p:cNvCxnSpPr>
            <a:endCxn id="612" idx="1"/>
          </p:cNvCxnSpPr>
          <p:nvPr/>
        </p:nvCxnSpPr>
        <p:spPr>
          <a:xfrm>
            <a:off x="5376000" y="3106601"/>
            <a:ext cx="2308800" cy="1142700"/>
          </a:xfrm>
          <a:prstGeom prst="straightConnector1">
            <a:avLst/>
          </a:prstGeom>
          <a:noFill/>
          <a:ln w="9525" cap="flat" cmpd="sng">
            <a:solidFill>
              <a:srgbClr val="F78181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618" name="Google Shape;618;p25"/>
          <p:cNvCxnSpPr>
            <a:endCxn id="612" idx="1"/>
          </p:cNvCxnSpPr>
          <p:nvPr/>
        </p:nvCxnSpPr>
        <p:spPr>
          <a:xfrm rot="10800000" flipH="1">
            <a:off x="5424300" y="4249301"/>
            <a:ext cx="2260500" cy="1191900"/>
          </a:xfrm>
          <a:prstGeom prst="straightConnector1">
            <a:avLst/>
          </a:prstGeom>
          <a:noFill/>
          <a:ln w="9525" cap="flat" cmpd="sng">
            <a:solidFill>
              <a:srgbClr val="F78181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619" name="Google Shape;619;p25"/>
          <p:cNvCxnSpPr/>
          <p:nvPr/>
        </p:nvCxnSpPr>
        <p:spPr>
          <a:xfrm rot="10800000" flipH="1">
            <a:off x="5376150" y="2572976"/>
            <a:ext cx="2301600" cy="2942700"/>
          </a:xfrm>
          <a:prstGeom prst="straightConnector1">
            <a:avLst/>
          </a:prstGeom>
          <a:noFill/>
          <a:ln w="9525" cap="flat" cmpd="sng">
            <a:solidFill>
              <a:srgbClr val="F78181"/>
            </a:solidFill>
            <a:prstDash val="solid"/>
            <a:miter lim="800000"/>
            <a:headEnd type="none" w="sm" len="sm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e4ca8b2c58_3_24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25" name="Google Shape;625;g2e4ca8b2c58_3_24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26" name="Google Shape;626;g2e4ca8b2c58_3_24"/>
          <p:cNvSpPr txBox="1"/>
          <p:nvPr/>
        </p:nvSpPr>
        <p:spPr>
          <a:xfrm>
            <a:off x="466822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④ 데이터 정규화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27" name="Google Shape;627;g2e4ca8b2c58_3_24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8" name="Google Shape;628;g2e4ca8b2c58_3_2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9" name="Google Shape;629;g2e4ca8b2c58_3_24"/>
          <p:cNvSpPr txBox="1"/>
          <p:nvPr/>
        </p:nvSpPr>
        <p:spPr>
          <a:xfrm>
            <a:off x="511216" y="729825"/>
            <a:ext cx="6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30" name="Google Shape;630;g2e4ca8b2c58_3_24"/>
          <p:cNvSpPr txBox="1"/>
          <p:nvPr/>
        </p:nvSpPr>
        <p:spPr>
          <a:xfrm>
            <a:off x="818775" y="1387635"/>
            <a:ext cx="67431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문제 3. 비중으로 변환했을 때의 문제점과 위험성</a:t>
            </a: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C0E2B-88F9-8093-ABE6-D9E8C4C86045}"/>
              </a:ext>
            </a:extLst>
          </p:cNvPr>
          <p:cNvSpPr txBox="1"/>
          <p:nvPr/>
        </p:nvSpPr>
        <p:spPr>
          <a:xfrm>
            <a:off x="813166" y="2166345"/>
            <a:ext cx="41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 방안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K-MEANS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군집 분석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CB2FE4-0214-9927-AA39-A948C0A3D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50" y="2535677"/>
            <a:ext cx="4903356" cy="36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F3F994-3624-2B82-8CCE-91AC4E5AD0AA}"/>
              </a:ext>
            </a:extLst>
          </p:cNvPr>
          <p:cNvSpPr txBox="1"/>
          <p:nvPr/>
        </p:nvSpPr>
        <p:spPr>
          <a:xfrm>
            <a:off x="5706013" y="3027747"/>
            <a:ext cx="551903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시도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1.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600" b="1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X_features</a:t>
            </a:r>
            <a:r>
              <a:rPr lang="en-US" altLang="ko-KR" sz="1600" b="1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:</a:t>
            </a:r>
            <a:r>
              <a:rPr lang="ko-KR" altLang="en-US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가격 및 서비스</a:t>
            </a:r>
            <a:r>
              <a:rPr lang="en-US" altLang="ko-KR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, </a:t>
            </a:r>
            <a:r>
              <a:rPr lang="ko-KR" altLang="en-US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시설 및 분위기</a:t>
            </a:r>
            <a:r>
              <a:rPr lang="en-US" altLang="ko-KR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, </a:t>
            </a:r>
            <a:r>
              <a:rPr lang="ko-KR" altLang="en-US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음식의 속성</a:t>
            </a:r>
            <a:endParaRPr lang="en-US" altLang="ko-KR" sz="16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endParaRPr lang="ko-KR" altLang="en-US" sz="16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문제점</a:t>
            </a:r>
            <a:endParaRPr lang="en-US" altLang="ko-KR" sz="1600" b="1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r>
              <a:rPr lang="en-US" altLang="ko-KR" sz="1600" b="1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en-US" altLang="ko-KR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2</a:t>
            </a:r>
            <a:r>
              <a:rPr lang="ko-KR" altLang="en-US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차원 시각화 자료로 군집의 속성을 확인할 수 없음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</a:br>
            <a:endParaRPr lang="ko-KR" altLang="en-US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e4ca8b2c58_3_24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25" name="Google Shape;625;g2e4ca8b2c58_3_24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26" name="Google Shape;626;g2e4ca8b2c58_3_24"/>
          <p:cNvSpPr txBox="1"/>
          <p:nvPr/>
        </p:nvSpPr>
        <p:spPr>
          <a:xfrm>
            <a:off x="466822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④ 데이터 정규화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27" name="Google Shape;627;g2e4ca8b2c58_3_24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8" name="Google Shape;628;g2e4ca8b2c58_3_2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9" name="Google Shape;629;g2e4ca8b2c58_3_24"/>
          <p:cNvSpPr txBox="1"/>
          <p:nvPr/>
        </p:nvSpPr>
        <p:spPr>
          <a:xfrm>
            <a:off x="511216" y="729825"/>
            <a:ext cx="6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30" name="Google Shape;630;g2e4ca8b2c58_3_24"/>
          <p:cNvSpPr txBox="1"/>
          <p:nvPr/>
        </p:nvSpPr>
        <p:spPr>
          <a:xfrm>
            <a:off x="818775" y="1387635"/>
            <a:ext cx="67431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문제 3. 비중으로 변환했을 때의 문제점과 위험성</a:t>
            </a: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C0E2B-88F9-8093-ABE6-D9E8C4C86045}"/>
              </a:ext>
            </a:extLst>
          </p:cNvPr>
          <p:cNvSpPr txBox="1"/>
          <p:nvPr/>
        </p:nvSpPr>
        <p:spPr>
          <a:xfrm>
            <a:off x="813166" y="2166345"/>
            <a:ext cx="41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 방안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K-MEANS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군집 분석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F994-3624-2B82-8CCE-91AC4E5AD0AA}"/>
              </a:ext>
            </a:extLst>
          </p:cNvPr>
          <p:cNvSpPr txBox="1"/>
          <p:nvPr/>
        </p:nvSpPr>
        <p:spPr>
          <a:xfrm>
            <a:off x="5706013" y="3027747"/>
            <a:ext cx="551903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시도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2.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2000" b="0" i="0" u="none" strike="noStrike" dirty="0">
              <a:solidFill>
                <a:srgbClr val="000000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600" b="1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X_features</a:t>
            </a:r>
            <a:r>
              <a:rPr lang="en-US" altLang="ko-KR" sz="1600" b="1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:</a:t>
            </a:r>
            <a:r>
              <a:rPr lang="ko-KR" altLang="en-US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가격 및 서비스</a:t>
            </a:r>
            <a:r>
              <a:rPr lang="en-US" altLang="ko-KR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, </a:t>
            </a:r>
            <a:r>
              <a:rPr lang="ko-KR" altLang="en-US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시설 및 분위기</a:t>
            </a:r>
            <a:r>
              <a:rPr lang="en-US" altLang="ko-KR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, </a:t>
            </a:r>
            <a:r>
              <a:rPr lang="ko-KR" altLang="en-US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음식의 속성</a:t>
            </a:r>
            <a:endParaRPr lang="en-US" altLang="ko-KR" sz="16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endParaRPr lang="ko-KR" altLang="en-US" sz="16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비중 적용 후</a:t>
            </a:r>
            <a:r>
              <a:rPr lang="en-US" altLang="ko-KR" sz="1600" b="1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:</a:t>
            </a:r>
            <a:r>
              <a:rPr lang="ko-KR" altLang="en-US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en-US" altLang="ko-KR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3</a:t>
            </a:r>
            <a:r>
              <a:rPr lang="ko-KR" altLang="en-US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차원 데이터</a:t>
            </a:r>
            <a:endParaRPr lang="en-US" altLang="ko-KR" sz="16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16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결과</a:t>
            </a:r>
            <a:endParaRPr lang="en-US" altLang="ko-KR" sz="1600" b="1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r>
              <a:rPr lang="en-US" altLang="ko-KR" sz="1600" b="1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ko-KR" altLang="en-US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군집화는 잘 되고 속성 파악이 가능하지만</a:t>
            </a:r>
            <a:r>
              <a:rPr lang="en-US" altLang="ko-KR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, </a:t>
            </a:r>
            <a:r>
              <a:rPr lang="ko-KR" altLang="en-US" sz="1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비중 문제 해결에는 도움 안 됨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altLang="ko-KR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</a:br>
            <a:endParaRPr lang="ko-KR" altLang="en-US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6A9B85-91EC-9E5C-05A5-9E67A350E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33585" r="238" b="36683"/>
          <a:stretch/>
        </p:blipFill>
        <p:spPr bwMode="auto">
          <a:xfrm>
            <a:off x="944190" y="2661925"/>
            <a:ext cx="4021593" cy="35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0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e4ca8b2c58_3_24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25" name="Google Shape;625;g2e4ca8b2c58_3_24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26" name="Google Shape;626;g2e4ca8b2c58_3_24"/>
          <p:cNvSpPr txBox="1"/>
          <p:nvPr/>
        </p:nvSpPr>
        <p:spPr>
          <a:xfrm>
            <a:off x="466822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④ 데이터 정규화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27" name="Google Shape;627;g2e4ca8b2c58_3_24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8" name="Google Shape;628;g2e4ca8b2c58_3_2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9" name="Google Shape;629;g2e4ca8b2c58_3_24"/>
          <p:cNvSpPr txBox="1"/>
          <p:nvPr/>
        </p:nvSpPr>
        <p:spPr>
          <a:xfrm>
            <a:off x="511216" y="729825"/>
            <a:ext cx="6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30" name="Google Shape;630;g2e4ca8b2c58_3_24"/>
          <p:cNvSpPr txBox="1"/>
          <p:nvPr/>
        </p:nvSpPr>
        <p:spPr>
          <a:xfrm>
            <a:off x="818775" y="1387635"/>
            <a:ext cx="67431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문제 3. 비중으로 변환했을 때의 문제점과 위험성</a:t>
            </a: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C0E2B-88F9-8093-ABE6-D9E8C4C86045}"/>
              </a:ext>
            </a:extLst>
          </p:cNvPr>
          <p:cNvSpPr txBox="1"/>
          <p:nvPr/>
        </p:nvSpPr>
        <p:spPr>
          <a:xfrm>
            <a:off x="813166" y="2166345"/>
            <a:ext cx="41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 방안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K-MEANS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군집 분석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F3F994-3624-2B82-8CCE-91AC4E5AD0AA}"/>
                  </a:ext>
                </a:extLst>
              </p:cNvPr>
              <p:cNvSpPr txBox="1"/>
              <p:nvPr/>
            </p:nvSpPr>
            <p:spPr>
              <a:xfrm>
                <a:off x="5716524" y="3063633"/>
                <a:ext cx="5519037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2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시도</a:t>
                </a:r>
                <a:r>
                  <a:rPr lang="en-US" altLang="ko-KR" sz="2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3. </a:t>
                </a: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1800" b="0" i="0" u="none" strike="noStrike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lang="en-US" altLang="ko-KR" sz="1600" b="1" dirty="0" err="1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X_features</a:t>
                </a:r>
                <a:r>
                  <a:rPr lang="en-US" altLang="ko-KR" sz="1600" b="1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:</a:t>
                </a:r>
                <a:r>
                  <a:rPr lang="ko-KR" altLang="en-US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 </a:t>
                </a:r>
                <a:r>
                  <a:rPr lang="en-US" altLang="ko-KR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pc1, pc2, </a:t>
                </a:r>
                <a:r>
                  <a:rPr lang="en-US" altLang="ko-KR" sz="1600" dirty="0" err="1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Selected_people_sum</a:t>
                </a:r>
                <a:endParaRPr lang="en-US" altLang="ko-KR" sz="1600" dirty="0"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  <a:p>
                <a:endParaRPr lang="en-US" altLang="ko-KR" sz="1600" dirty="0"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비중 기반 </a:t>
                </a:r>
                <a:r>
                  <a:rPr lang="en-US" altLang="ko-KR" sz="1600" b="1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PCA </a:t>
                </a:r>
                <a:r>
                  <a:rPr lang="ko-KR" altLang="en-US" sz="1600" b="1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분석</a:t>
                </a:r>
                <a:r>
                  <a:rPr lang="en-US" altLang="ko-KR" sz="1600" b="1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:</a:t>
                </a:r>
                <a:r>
                  <a:rPr lang="ko-KR" altLang="en-US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 </a:t>
                </a:r>
                <a:r>
                  <a:rPr lang="en-US" altLang="ko-KR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pc1, pc2 </a:t>
                </a:r>
                <a:r>
                  <a:rPr lang="ko-KR" altLang="en-US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변수 생성</a:t>
                </a:r>
                <a:endParaRPr lang="en-US" altLang="ko-KR" sz="1600" dirty="0"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  <a:p>
                <a:endParaRPr lang="ko-KR" altLang="en-US" sz="1600" dirty="0"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z</a:t>
                </a:r>
                <a:r>
                  <a:rPr lang="ko-KR" altLang="en-US" sz="1600" b="1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축</a:t>
                </a:r>
                <a:r>
                  <a:rPr lang="en-US" altLang="ko-KR" sz="1600" b="1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:</a:t>
                </a:r>
                <a:r>
                  <a:rPr lang="ko-KR" altLang="en-US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 각 관광지별 총 댓글 수 기준 군집화</a:t>
                </a:r>
                <a:endParaRPr lang="en-US" altLang="ko-KR" sz="1600" dirty="0"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 </a:t>
                </a:r>
                <a:r>
                  <a:rPr lang="ko-KR" altLang="en-US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총 댓글 수를 기준으로 군집화로</a:t>
                </a:r>
                <a:br>
                  <a:rPr lang="en-US" altLang="ko-KR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</a:br>
                <a:r>
                  <a:rPr lang="en-US" altLang="ko-KR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    </a:t>
                </a:r>
                <a:r>
                  <a:rPr lang="ko-KR" altLang="en-US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비중 적용 시</a:t>
                </a:r>
                <a:r>
                  <a:rPr lang="en-US" altLang="ko-KR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,  </a:t>
                </a:r>
                <a:r>
                  <a:rPr lang="ko-KR" altLang="en-US" sz="1600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데이터 왜곡 문제 해결 가능</a:t>
                </a: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br>
                  <a:rPr lang="en-US" altLang="ko-KR" dirty="0"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</a:br>
                <a:endParaRPr lang="ko-KR" altLang="en-US" dirty="0"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F3F994-3624-2B82-8CCE-91AC4E5A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524" y="3063633"/>
                <a:ext cx="5519037" cy="3139321"/>
              </a:xfrm>
              <a:prstGeom prst="rect">
                <a:avLst/>
              </a:prstGeom>
              <a:blipFill>
                <a:blip r:embed="rId3"/>
                <a:stretch>
                  <a:fillRect l="-663" t="-1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DD170103-522F-2EC2-BA5A-26D49F440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0"/>
          <a:stretch/>
        </p:blipFill>
        <p:spPr bwMode="auto">
          <a:xfrm>
            <a:off x="813165" y="2656349"/>
            <a:ext cx="4152618" cy="359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64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6"/>
          <p:cNvSpPr txBox="1"/>
          <p:nvPr/>
        </p:nvSpPr>
        <p:spPr>
          <a:xfrm>
            <a:off x="1174750" y="729825"/>
            <a:ext cx="396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데이터 수집 및 </a:t>
            </a:r>
            <a:r>
              <a:rPr lang="ko-KR" sz="3000" b="0" i="0" u="none" strike="noStrike" cap="none" dirty="0" err="1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전처리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36" name="Google Shape;636;p26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37" name="Google Shape;637;p26"/>
          <p:cNvSpPr txBox="1"/>
          <p:nvPr/>
        </p:nvSpPr>
        <p:spPr>
          <a:xfrm>
            <a:off x="4668224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⑤ 데이터 분석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38" name="Google Shape;638;p26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" name="Google Shape;639;p26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0" name="Google Shape;640;p26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03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41" name="Google Shape;641;p26"/>
          <p:cNvSpPr txBox="1"/>
          <p:nvPr/>
        </p:nvSpPr>
        <p:spPr>
          <a:xfrm>
            <a:off x="915275" y="2030500"/>
            <a:ext cx="3815700" cy="26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ko-KR" sz="2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군집 분석</a:t>
            </a: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ko-KR" sz="2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계층적 군집분석</a:t>
            </a: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9550" y="1518724"/>
            <a:ext cx="5232323" cy="47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"/>
          <p:cNvSpPr txBox="1"/>
          <p:nvPr/>
        </p:nvSpPr>
        <p:spPr>
          <a:xfrm>
            <a:off x="1159075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프로젝트 개요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195" name="Google Shape;195;p3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" name="Google Shape;196;p3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3"/>
          <p:cNvSpPr txBox="1"/>
          <p:nvPr/>
        </p:nvSpPr>
        <p:spPr>
          <a:xfrm>
            <a:off x="7035950" y="3410925"/>
            <a:ext cx="4365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코로나19 이후 </a:t>
            </a:r>
            <a:endParaRPr sz="2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</a:t>
            </a:r>
            <a:r>
              <a:rPr lang="ko-KR" sz="2600" b="1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19% 증가</a:t>
            </a:r>
            <a:endParaRPr sz="2600" b="1" i="0" u="none" strike="noStrike" cap="none" dirty="0">
              <a:solidFill>
                <a:schemeClr val="accent3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198" name="Google Shape;198;p3"/>
          <p:cNvSpPr txBox="1"/>
          <p:nvPr/>
        </p:nvSpPr>
        <p:spPr>
          <a:xfrm>
            <a:off x="3486071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① 프로젝트 기획 배경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7409125" y="2597650"/>
            <a:ext cx="966600" cy="2137200"/>
          </a:xfrm>
          <a:prstGeom prst="upArrow">
            <a:avLst>
              <a:gd name="adj1" fmla="val 24477"/>
              <a:gd name="adj2" fmla="val 580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570850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01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7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모델링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47" name="Google Shape;647;p27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48" name="Google Shape;648;p27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9" name="Google Shape;649;p27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04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50" name="Google Shape;650;p27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1" name="Google Shape;651;p27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콘텐츠 기반 추천 시스템</a:t>
            </a:r>
            <a:endParaRPr sz="14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군집분석을 통해 찾은 군집의 특성을 고려해 ‘인기 많은’, ‘대중적인’, ‘나만 알고 싶은’ </a:t>
            </a: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으로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분류함. </a:t>
            </a:r>
            <a:endParaRPr sz="14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유사도 분석 → 코사인 유사도 이용</a:t>
            </a:r>
            <a:endParaRPr sz="14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8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모델링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57" name="Google Shape;657;p28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58" name="Google Shape;658;p28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9" name="Google Shape;659;p28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04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60" name="Google Shape;660;p28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1" name="Google Shape;661;p28"/>
          <p:cNvSpPr txBox="1">
            <a:spLocks noGrp="1"/>
          </p:cNvSpPr>
          <p:nvPr>
            <p:ph type="body" idx="4294967295"/>
          </p:nvPr>
        </p:nvSpPr>
        <p:spPr>
          <a:xfrm>
            <a:off x="838200" y="1695250"/>
            <a:ext cx="1051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ct val="274509"/>
              <a:buNone/>
            </a:pPr>
            <a:r>
              <a:rPr lang="ko-KR" sz="1200" dirty="0" err="1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coherence_score</a:t>
            </a:r>
            <a:r>
              <a:rPr lang="ko-KR" sz="1200" dirty="0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(응집도) : 높을 수록 주제별 단어가 잘 뽑혔다는 의미</a:t>
            </a:r>
            <a:endParaRPr sz="1200" dirty="0">
              <a:highlight>
                <a:schemeClr val="lt1"/>
              </a:highlight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grpSp>
        <p:nvGrpSpPr>
          <p:cNvPr id="662" name="Google Shape;662;p28"/>
          <p:cNvGrpSpPr/>
          <p:nvPr/>
        </p:nvGrpSpPr>
        <p:grpSpPr>
          <a:xfrm>
            <a:off x="1121338" y="2009579"/>
            <a:ext cx="4697101" cy="3009679"/>
            <a:chOff x="1121350" y="2137900"/>
            <a:chExt cx="4697101" cy="3009679"/>
          </a:xfrm>
        </p:grpSpPr>
        <p:pic>
          <p:nvPicPr>
            <p:cNvPr id="663" name="Google Shape;663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21350" y="2137900"/>
              <a:ext cx="4697101" cy="3009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4" name="Google Shape;664;p28"/>
            <p:cNvSpPr/>
            <p:nvPr/>
          </p:nvSpPr>
          <p:spPr>
            <a:xfrm>
              <a:off x="2162750" y="2299800"/>
              <a:ext cx="277200" cy="277200"/>
            </a:xfrm>
            <a:prstGeom prst="ellipse">
              <a:avLst/>
            </a:prstGeom>
            <a:noFill/>
            <a:ln w="9525" cap="flat" cmpd="sng">
              <a:solidFill>
                <a:srgbClr val="F1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</p:grpSp>
      <p:grpSp>
        <p:nvGrpSpPr>
          <p:cNvPr id="665" name="Google Shape;665;p28"/>
          <p:cNvGrpSpPr/>
          <p:nvPr/>
        </p:nvGrpSpPr>
        <p:grpSpPr>
          <a:xfrm>
            <a:off x="6233862" y="2098725"/>
            <a:ext cx="4697101" cy="3009687"/>
            <a:chOff x="6398975" y="2211950"/>
            <a:chExt cx="4697101" cy="3009687"/>
          </a:xfrm>
        </p:grpSpPr>
        <p:pic>
          <p:nvPicPr>
            <p:cNvPr id="666" name="Google Shape;666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98975" y="2211950"/>
              <a:ext cx="4697101" cy="3009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28"/>
            <p:cNvSpPr/>
            <p:nvPr/>
          </p:nvSpPr>
          <p:spPr>
            <a:xfrm>
              <a:off x="10691925" y="2413075"/>
              <a:ext cx="277200" cy="277200"/>
            </a:xfrm>
            <a:prstGeom prst="ellipse">
              <a:avLst/>
            </a:prstGeom>
            <a:noFill/>
            <a:ln w="9525" cap="flat" cmpd="sng">
              <a:solidFill>
                <a:srgbClr val="F1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</p:grpSp>
      <p:sp>
        <p:nvSpPr>
          <p:cNvPr id="668" name="Google Shape;668;p28"/>
          <p:cNvSpPr txBox="1">
            <a:spLocks noGrp="1"/>
          </p:cNvSpPr>
          <p:nvPr>
            <p:ph type="body" idx="4294967295"/>
          </p:nvPr>
        </p:nvSpPr>
        <p:spPr>
          <a:xfrm>
            <a:off x="838200" y="1380913"/>
            <a:ext cx="1051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ct val="274509"/>
              <a:buNone/>
            </a:pPr>
            <a:r>
              <a:rPr lang="ko-KR" sz="1200" dirty="0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토픽 수 선정 기준 : </a:t>
            </a:r>
            <a:r>
              <a:rPr lang="ko-KR" sz="1200" dirty="0" err="1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coherence_score</a:t>
            </a:r>
            <a:r>
              <a:rPr lang="ko-KR" sz="1200" dirty="0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(응집도), </a:t>
            </a:r>
            <a:r>
              <a:rPr lang="ko-KR" sz="1200" dirty="0" err="1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perplexity</a:t>
            </a:r>
            <a:r>
              <a:rPr lang="ko-KR" sz="1200" dirty="0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(복잡도), 시각화 그래프를 종합적으로 고려하여 가장 적합한 토픽 수 지정</a:t>
            </a:r>
            <a:endParaRPr sz="1200" dirty="0">
              <a:highlight>
                <a:schemeClr val="lt1"/>
              </a:highlight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모델링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74" name="Google Shape;674;p29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75" name="Google Shape;675;p29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6" name="Google Shape;676;p29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04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77" name="Google Shape;677;p29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8" name="Google Shape;678;p29"/>
          <p:cNvSpPr txBox="1">
            <a:spLocks noGrp="1"/>
          </p:cNvSpPr>
          <p:nvPr>
            <p:ph type="body" idx="4294967295"/>
          </p:nvPr>
        </p:nvSpPr>
        <p:spPr>
          <a:xfrm>
            <a:off x="570850" y="1737825"/>
            <a:ext cx="1051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ct val="274509"/>
              <a:buNone/>
            </a:pPr>
            <a:r>
              <a:rPr lang="ko-KR" sz="1200" dirty="0" err="1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perplexity</a:t>
            </a:r>
            <a:r>
              <a:rPr lang="ko-KR" sz="1200" dirty="0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(복잡도) : 낮을 수록 주제별 복잡도가 낮다는 의미</a:t>
            </a:r>
            <a:endParaRPr sz="1200" dirty="0">
              <a:highlight>
                <a:schemeClr val="lt1"/>
              </a:highlight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679" name="Google Shape;67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5050" y="2249875"/>
            <a:ext cx="446722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750" y="2235588"/>
            <a:ext cx="452437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0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모델링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86" name="Google Shape;686;p30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87" name="Google Shape;687;p30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8" name="Google Shape;688;p30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04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89" name="Google Shape;689;p30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0" name="Google Shape;690;p30"/>
          <p:cNvSpPr txBox="1">
            <a:spLocks noGrp="1"/>
          </p:cNvSpPr>
          <p:nvPr>
            <p:ph type="body" idx="4294967295"/>
          </p:nvPr>
        </p:nvSpPr>
        <p:spPr>
          <a:xfrm>
            <a:off x="570850" y="1568200"/>
            <a:ext cx="1051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ct val="274509"/>
              <a:buNone/>
            </a:pPr>
            <a:r>
              <a:rPr lang="ko-KR" sz="1200" dirty="0" err="1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Tour</a:t>
            </a:r>
            <a:r>
              <a:rPr lang="ko-KR" sz="1200" dirty="0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시각화 자료</a:t>
            </a:r>
            <a:endParaRPr sz="1200" dirty="0">
              <a:highlight>
                <a:schemeClr val="lt1"/>
              </a:highlight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691" name="Google Shape;69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2201" y="1845399"/>
            <a:ext cx="7452899" cy="473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200" y="1854375"/>
            <a:ext cx="7583524" cy="475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1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모델링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698" name="Google Shape;698;p31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699" name="Google Shape;699;p31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0" name="Google Shape;700;p31"/>
          <p:cNvSpPr txBox="1"/>
          <p:nvPr/>
        </p:nvSpPr>
        <p:spPr>
          <a:xfrm>
            <a:off x="511216" y="729825"/>
            <a:ext cx="53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04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01" name="Google Shape;701;p31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2" name="Google Shape;702;p31"/>
          <p:cNvSpPr txBox="1">
            <a:spLocks noGrp="1"/>
          </p:cNvSpPr>
          <p:nvPr>
            <p:ph type="body" idx="4294967295"/>
          </p:nvPr>
        </p:nvSpPr>
        <p:spPr>
          <a:xfrm>
            <a:off x="570850" y="1568200"/>
            <a:ext cx="1051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ct val="274509"/>
              <a:buNone/>
            </a:pPr>
            <a:r>
              <a:rPr lang="ko-KR" sz="1200" dirty="0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Food 시각화 자료</a:t>
            </a:r>
            <a:endParaRPr sz="1200" dirty="0">
              <a:highlight>
                <a:schemeClr val="lt1"/>
              </a:highlight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2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모델링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708" name="Google Shape;708;p32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09" name="Google Shape;709;p32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0" name="Google Shape;710;p32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04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11" name="Google Shape;711;p32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2" name="Google Shape;712;p32"/>
          <p:cNvSpPr txBox="1">
            <a:spLocks noGrp="1"/>
          </p:cNvSpPr>
          <p:nvPr>
            <p:ph type="body" idx="4294967295"/>
          </p:nvPr>
        </p:nvSpPr>
        <p:spPr>
          <a:xfrm>
            <a:off x="570850" y="1568200"/>
            <a:ext cx="1051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ct val="274509"/>
              <a:buNone/>
            </a:pPr>
            <a:r>
              <a:rPr lang="ko-KR" sz="1200" dirty="0">
                <a:highlight>
                  <a:schemeClr val="lt1"/>
                </a:highlight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결과 요약</a:t>
            </a:r>
            <a:endParaRPr sz="1200" dirty="0">
              <a:highlight>
                <a:schemeClr val="lt1"/>
              </a:highlight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713" name="Google Shape;71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4663" y="1845400"/>
            <a:ext cx="7462680" cy="47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프로그램 프로세스 및 시현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719" name="Google Shape;719;p33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20" name="Google Shape;720;p33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1" name="Google Shape;721;p33"/>
          <p:cNvSpPr txBox="1"/>
          <p:nvPr/>
        </p:nvSpPr>
        <p:spPr>
          <a:xfrm>
            <a:off x="511216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05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22" name="Google Shape;722;p33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3" name="Google Shape;723;p33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68749" y="1623925"/>
            <a:ext cx="8854500" cy="46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3"/>
          <p:cNvSpPr txBox="1"/>
          <p:nvPr/>
        </p:nvSpPr>
        <p:spPr>
          <a:xfrm>
            <a:off x="5265561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① 프로세스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4"/>
          <p:cNvSpPr txBox="1"/>
          <p:nvPr/>
        </p:nvSpPr>
        <p:spPr>
          <a:xfrm>
            <a:off x="1174750" y="729825"/>
            <a:ext cx="45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프로그램 프로세스 및 시현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730" name="Google Shape;730;p34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31" name="Google Shape;731;p3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2" name="Google Shape;732;p34"/>
          <p:cNvSpPr txBox="1"/>
          <p:nvPr/>
        </p:nvSpPr>
        <p:spPr>
          <a:xfrm>
            <a:off x="511216" y="729825"/>
            <a:ext cx="5224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05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33" name="Google Shape;733;p34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4" name="Google Shape;734;p34"/>
          <p:cNvSpPr txBox="1"/>
          <p:nvPr/>
        </p:nvSpPr>
        <p:spPr>
          <a:xfrm>
            <a:off x="4484825" y="3059683"/>
            <a:ext cx="1497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스트림릿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시현.</a:t>
            </a:r>
            <a:endParaRPr sz="1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735" name="Google Shape;735;p34"/>
          <p:cNvSpPr txBox="1"/>
          <p:nvPr/>
        </p:nvSpPr>
        <p:spPr>
          <a:xfrm>
            <a:off x="527549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② 시현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5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결론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741" name="Google Shape;741;p35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42" name="Google Shape;742;p35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3" name="Google Shape;743;p35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06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44" name="Google Shape;744;p35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5" name="Google Shape;745;p35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0" i="0" u="none" strike="noStrike" dirty="0" err="1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진행시</a:t>
            </a:r>
            <a:r>
              <a:rPr lang="ko-KR" sz="1800" b="0" i="0" u="none" strike="noStrik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셀프 디스(아쉬운 점을 우리는 다 알아 근데 우린 시간도 없고, 배운 것도 없다)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0" i="0" u="none" strike="noStrike" dirty="0" err="1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아쉬운점</a:t>
            </a:r>
            <a:endParaRPr sz="1800" b="0" i="0" u="none" strike="noStrik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746" name="Google Shape;746;p35"/>
          <p:cNvSpPr txBox="1"/>
          <p:nvPr/>
        </p:nvSpPr>
        <p:spPr>
          <a:xfrm>
            <a:off x="2093066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① </a:t>
            </a:r>
            <a:r>
              <a:rPr lang="ko-KR" sz="1400" b="0" i="0" u="none" strike="noStrike" cap="none" dirty="0" err="1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느낀점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결론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752" name="Google Shape;752;p36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53" name="Google Shape;753;p36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4" name="Google Shape;754;p36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06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55" name="Google Shape;755;p36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6" name="Google Shape;756;p36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dirty="0" err="1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아쉬운점</a:t>
            </a:r>
            <a:r>
              <a:rPr lang="ko-KR" sz="1400" b="0" i="0" u="none" strike="noStrik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(실제 이용자를 통한 성능평가를 위해서는 금전적인 이슈 문제.)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추후 보완 과제를 좀 꼼꼼히 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사용자 평가를 받는 게 추가 과제</a:t>
            </a:r>
            <a:br>
              <a:rPr lang="ko-KR" sz="1400" b="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endParaRPr sz="14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757" name="Google Shape;757;p36"/>
          <p:cNvSpPr txBox="1"/>
          <p:nvPr/>
        </p:nvSpPr>
        <p:spPr>
          <a:xfrm>
            <a:off x="2083127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② 추후 과제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"/>
          <p:cNvSpPr txBox="1"/>
          <p:nvPr/>
        </p:nvSpPr>
        <p:spPr>
          <a:xfrm>
            <a:off x="1159075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프로젝트 개요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207" name="Google Shape;207;p4"/>
          <p:cNvCxnSpPr/>
          <p:nvPr/>
        </p:nvCxnSpPr>
        <p:spPr>
          <a:xfrm>
            <a:off x="9737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8" name="Google Shape;208;p4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4"/>
          <p:cNvSpPr txBox="1"/>
          <p:nvPr/>
        </p:nvSpPr>
        <p:spPr>
          <a:xfrm>
            <a:off x="1342800" y="1592231"/>
            <a:ext cx="9506400" cy="46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여행지 정보 수집 방법의 </a:t>
            </a:r>
            <a:r>
              <a:rPr lang="ko-KR" sz="2200" b="1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다양성</a:t>
            </a: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으로 인한 관광객들의 </a:t>
            </a:r>
            <a:r>
              <a:rPr lang="ko-KR" sz="2200" b="1" i="0" u="none" strike="noStrike" cap="none" dirty="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불편함</a:t>
            </a:r>
            <a:r>
              <a:rPr lang="ko-KR" sz="22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존재</a:t>
            </a:r>
            <a:endParaRPr sz="2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3486066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① 프로젝트 기획 배경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11" name="Google Shape;211;p4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2709875" y="2500675"/>
            <a:ext cx="1737900" cy="1190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accen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블로그/</a:t>
            </a:r>
            <a:endParaRPr sz="2000" b="0" i="0" u="none" strike="noStrike" cap="none" dirty="0">
              <a:solidFill>
                <a:schemeClr val="accen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accen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커뮤니티</a:t>
            </a:r>
            <a:endParaRPr sz="2000" b="0" i="0" u="none" strike="noStrike" cap="none" dirty="0">
              <a:solidFill>
                <a:schemeClr val="accen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5227050" y="4323225"/>
            <a:ext cx="1737900" cy="1190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accen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광고</a:t>
            </a:r>
            <a:endParaRPr sz="2000" b="0" i="0" u="none" strike="noStrike" cap="none" dirty="0">
              <a:solidFill>
                <a:schemeClr val="accen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7744225" y="4323225"/>
            <a:ext cx="1737900" cy="1190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accen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공공기관 홈페이지</a:t>
            </a:r>
            <a:endParaRPr sz="2000" b="0" i="0" u="none" strike="noStrike" cap="none" dirty="0">
              <a:solidFill>
                <a:schemeClr val="accen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5227050" y="2500675"/>
            <a:ext cx="1737900" cy="1190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accen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기사/방송 프로그램</a:t>
            </a:r>
            <a:endParaRPr sz="2000" b="0" i="0" u="none" strike="noStrike" cap="none" dirty="0">
              <a:solidFill>
                <a:schemeClr val="accen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7744225" y="2500675"/>
            <a:ext cx="1737900" cy="1190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accen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유튜브</a:t>
            </a:r>
            <a:endParaRPr sz="2000" b="0" i="0" u="none" strike="noStrike" cap="none" dirty="0">
              <a:solidFill>
                <a:schemeClr val="accen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2709875" y="4323225"/>
            <a:ext cx="1737900" cy="1190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accen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유튜브 외 SNS</a:t>
            </a:r>
            <a:endParaRPr sz="2000" b="0" i="0" u="none" strike="noStrike" cap="none" dirty="0">
              <a:solidFill>
                <a:schemeClr val="accen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570850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01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7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부록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763" name="Google Shape;763;p37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64" name="Google Shape;764;p37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5" name="Google Shape;765;p37"/>
          <p:cNvSpPr txBox="1"/>
          <p:nvPr/>
        </p:nvSpPr>
        <p:spPr>
          <a:xfrm>
            <a:off x="541033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07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66" name="Google Shape;766;p37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7" name="Google Shape;767;p37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dirty="0" err="1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Type별</a:t>
            </a:r>
            <a:r>
              <a:rPr lang="ko-KR" sz="1400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LDA 토픽으로 관광지 추천</a:t>
            </a:r>
            <a:br>
              <a:rPr lang="ko-KR" sz="1400" b="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endParaRPr sz="14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graphicFrame>
        <p:nvGraphicFramePr>
          <p:cNvPr id="768" name="Google Shape;768;p37"/>
          <p:cNvGraphicFramePr/>
          <p:nvPr/>
        </p:nvGraphicFramePr>
        <p:xfrm>
          <a:off x="793350" y="2650475"/>
          <a:ext cx="10847825" cy="3541651"/>
        </p:xfrm>
        <a:graphic>
          <a:graphicData uri="http://schemas.openxmlformats.org/drawingml/2006/table">
            <a:tbl>
              <a:tblPr>
                <a:noFill/>
                <a:tableStyleId>{B30B7752-558D-4460-9CAC-D9CCE8A9147E}</a:tableStyleId>
              </a:tblPr>
              <a:tblGrid>
                <a:gridCol w="90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9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0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관광_Nature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토픽 번호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주요 단어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토픽 번호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토큰 분포 비율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토픽 특화 단어(15개) (</a:t>
                      </a:r>
                      <a:r>
                        <a:rPr lang="ko-KR" sz="1000" u="none" strike="noStrike" cap="none" dirty="0" err="1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λ</a:t>
                      </a: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 = 0.2)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최종 토픽 레이블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0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0.183*"산책로" + 0.174*"관리" + 0.145*"방문객" +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0.111*"곳" + 0.099*"피크닉" + 0.092*"먹거리" +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0.087*"규모" + 0.017*"</a:t>
                      </a:r>
                      <a:r>
                        <a:rPr lang="ko-KR" sz="1000" u="none" strike="noStrike" cap="none" dirty="0" err="1"/>
                        <a:t>트렌디</a:t>
                      </a:r>
                      <a:r>
                        <a:rPr lang="ko-KR" sz="1000" u="none" strike="noStrike" cap="none" dirty="0"/>
                        <a:t>" + 0.010*"그늘" +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0.010*"타임"</a:t>
                      </a:r>
                      <a:endParaRPr sz="1000" u="none" strike="noStrike" cap="none"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1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26.20%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뷰,볼거리,주차,화장실,아이</a:t>
                      </a: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,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프로그램,독특,코스,식물,벌레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/>
                        <a:t>개수대,온수,취사,거리,설명</a:t>
                      </a:r>
                      <a:endParaRPr sz="1000" u="none" strike="noStrike" cap="none"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가족을 위한 자연 속 캠핑장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1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0.198*"편의" + 0.176*"경관" + 0.142*"반려동물" +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0.125*"자연" + 0.108*"가격" + 0.083*"다양" +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0.083*"체험" + 0.012*"걱정" + 0.012*"사이트" +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0.009*"전기"</a:t>
                      </a:r>
                      <a:endParaRPr sz="1000" u="none" strike="noStrike" cap="none"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2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25.90%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산책로,관리,방문객,곳,피크닉</a:t>
                      </a: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,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먹거리,규모,트렌디,그늘,타임</a:t>
                      </a: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</a:rPr>
                        <a:t>,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/>
                        <a:t>바비큐,매너,사용,가치,전시</a:t>
                      </a:r>
                      <a:endParaRPr sz="1000" u="none" strike="noStrike" cap="none"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트렌디한</a:t>
                      </a: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 피크닉과 바비큐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2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0.189*"뷰" + 0.176*"볼거리" + 0.150*"주차" +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0.125*"화장실" + 0.120*"아이" + 0.068*"프로그램" +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0.054*"독특" + 0.026*"코스" + 0.024*"식물" +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0.010*"벌레"</a:t>
                      </a:r>
                      <a:endParaRPr sz="1000" u="none" strike="noStrike" cap="none"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3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24.10%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사진,시설,대중교통,근처,합리</a:t>
                      </a: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,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친절,컨셉,간격,인테리어,공용</a:t>
                      </a: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</a:rPr>
                        <a:t>,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/>
                        <a:t>물놀이,마트,이용,냉난방,파티</a:t>
                      </a:r>
                      <a:endParaRPr sz="1000" u="none" strike="noStrike" cap="none"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합리적인 가격과 편리한 시설을 갖춘 파티 장소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91425" marR="9142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3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0.222*"사진" + 0.216*"시설" + 0.147*"대중교통" +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0.128*"근처" + 0.105*"합리" + 0.037*"친절" +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0.015*"컨셉" + 0.012*"간격" + 0.012*"인테리어" +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0.012*"공용"</a:t>
                      </a:r>
                      <a:endParaRPr sz="1000" u="none" strike="noStrike" cap="none"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4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23.80%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편의,경관,반려동물,자연,가격</a:t>
                      </a: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,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다양,체험,걱정,사이트,전기</a:t>
                      </a: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</a:rPr>
                        <a:t>,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/>
                        <a:t>만큼,가성비,테마,거리,공간</a:t>
                      </a:r>
                      <a:endParaRPr sz="1000" u="none" strike="noStrike" cap="none"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latin typeface="Pretendard Black" panose="02000A03000000020004" pitchFamily="2" charset="-127"/>
                          <a:ea typeface="Pretendard Black" panose="02000A03000000020004" pitchFamily="2" charset="-127"/>
                          <a:cs typeface="Pretendard Black" panose="02000A03000000020004" pitchFamily="2" charset="-127"/>
                          <a:sym typeface="Arial"/>
                        </a:rPr>
                        <a:t>가성비 좋은 다양한 테마와 편의 시설</a:t>
                      </a:r>
                      <a:endParaRPr sz="1000" u="none" strike="noStrike" cap="none" dirty="0">
                        <a:latin typeface="Pretendard Black" panose="02000A03000000020004" pitchFamily="2" charset="-127"/>
                        <a:ea typeface="Pretendard Black" panose="02000A03000000020004" pitchFamily="2" charset="-127"/>
                        <a:cs typeface="Pretendard Black" panose="02000A03000000020004" pitchFamily="2" charset="-127"/>
                        <a:sym typeface="Arial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8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참고자료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774" name="Google Shape;774;p38"/>
          <p:cNvSpPr txBox="1"/>
          <p:nvPr/>
        </p:nvSpPr>
        <p:spPr>
          <a:xfrm>
            <a:off x="10638201" y="914550"/>
            <a:ext cx="966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75" name="Google Shape;775;p38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6" name="Google Shape;776;p38"/>
          <p:cNvSpPr txBox="1"/>
          <p:nvPr/>
        </p:nvSpPr>
        <p:spPr>
          <a:xfrm>
            <a:off x="521155" y="729825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08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777" name="Google Shape;777;p38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8" name="Google Shape;778;p38"/>
          <p:cNvSpPr txBox="1">
            <a:spLocks noGrp="1"/>
          </p:cNvSpPr>
          <p:nvPr>
            <p:ph type="body" idx="4294967295"/>
          </p:nvPr>
        </p:nvSpPr>
        <p:spPr>
          <a:xfrm>
            <a:off x="838200" y="1540700"/>
            <a:ext cx="10515600" cy="5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조은정, 2010.12, 인터넷 관광정보 분류체계 연구, 세종대학교 대학원 박사학위논문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서울관광재단, 2022, 서울시민 관광실태조사 보고서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한국표준산업분류, 2024, 통계청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엄해정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진현정, 온라인 리뷰가 음식점 순위에 미치는 영향에 대한 분석, 호텔경영학연구, </a:t>
            </a: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Korean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</a:t>
            </a: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Journal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of </a:t>
            </a: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Hospitality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and </a:t>
            </a: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Tourism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Vol.33, No.1, 57-77, 2024.02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김범진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</a:t>
            </a: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권태길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</a:t>
            </a: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고호석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, 관광지 유형에 따른 관광지 속성 및 제약요인이 관광지 선택에 미치는 영향, 지식산업연구, 제37권 제4호, 237-257, 2014.11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박지원, 2022.02, 관광지 만족도를 평가하는 관광지 선택속성에 관한 연구 : 텍스트 마이닝과 </a:t>
            </a: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퍼지셋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질적비교분석의 활용, 세종대학교 대학원 박사학위논문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전효진, 관광지 음식점의 메뉴선택요인에 대한 만족이 행동의도에 미치는 영향 - 전주 한옥마을을 중심으로 -, 관광연구, 대한관광경영학회, 제26권, 제6호, 327-345, 2012.02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고영대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박찬희, 추천 관광지 데이터 생성 장치 및 방법, 등록특허 10-2519393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김원주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, 2019, 음식점 선택요인 및 만족도에 관한 연구, 한국방송통신대학교 경영대학원</a:t>
            </a:r>
            <a:endParaRPr sz="14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한국관광공사, 2022, 빅데이터 기반 전국 </a:t>
            </a:r>
            <a:r>
              <a:rPr lang="ko-KR" sz="14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기초지자체별</a:t>
            </a:r>
            <a:r>
              <a:rPr lang="ko-KR" sz="14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관광유형 분석</a:t>
            </a:r>
            <a:endParaRPr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 txBox="1"/>
          <p:nvPr/>
        </p:nvSpPr>
        <p:spPr>
          <a:xfrm>
            <a:off x="1148925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프로젝트 개요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24" name="Google Shape;224;p5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3483633" y="850253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② 프로젝트 기획 목표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226" name="Google Shape;226;p5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" name="Google Shape;227;p5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5"/>
          <p:cNvSpPr txBox="1"/>
          <p:nvPr/>
        </p:nvSpPr>
        <p:spPr>
          <a:xfrm>
            <a:off x="3200200" y="1744950"/>
            <a:ext cx="6216900" cy="114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rPr lang="ko-KR" sz="22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여행을 준</a:t>
            </a:r>
            <a:r>
              <a:rPr lang="ko-KR" sz="2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비</a:t>
            </a:r>
            <a:r>
              <a:rPr lang="ko-KR" sz="22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하는 사용자의 </a:t>
            </a:r>
            <a:r>
              <a:rPr lang="ko-KR" sz="22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불편함 해소</a:t>
            </a:r>
            <a:r>
              <a:rPr lang="ko-KR" sz="22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를 위한 </a:t>
            </a:r>
            <a:br>
              <a:rPr lang="ko-KR" sz="22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2200" b="0" i="0" u="none" strike="noStrike" cap="none" dirty="0">
                <a:solidFill>
                  <a:schemeClr val="accent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여행자 맞춤형 추천 시스템 </a:t>
            </a:r>
            <a:endParaRPr sz="2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852250" y="3377353"/>
            <a:ext cx="3149700" cy="2152200"/>
          </a:xfrm>
          <a:prstGeom prst="roundRect">
            <a:avLst>
              <a:gd name="adj" fmla="val 2462"/>
            </a:avLst>
          </a:prstGeom>
          <a:solidFill>
            <a:srgbClr val="FFFFFF"/>
          </a:solidFill>
          <a:ln w="12700" cap="flat" cmpd="sng">
            <a:solidFill>
              <a:srgbClr val="F781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30" name="Google Shape;230;p5"/>
          <p:cNvSpPr txBox="1"/>
          <p:nvPr/>
        </p:nvSpPr>
        <p:spPr>
          <a:xfrm>
            <a:off x="3692352" y="3782258"/>
            <a:ext cx="12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여행지 정보</a:t>
            </a:r>
            <a:br>
              <a:rPr lang="ko-KR" sz="12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2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수집 경로</a:t>
            </a:r>
            <a:endParaRPr sz="1200" b="0" i="0" u="none" strike="noStrike" cap="none" dirty="0">
              <a:solidFill>
                <a:srgbClr val="F7818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2080009" y="4506185"/>
            <a:ext cx="27519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0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가족/ 지인  및 불특정 다수를 대상으로 블로그/SNS/유튜브 등을 통해 여행 경험 공유</a:t>
            </a:r>
            <a:endParaRPr sz="16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2051022" y="3628350"/>
            <a:ext cx="17838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lang="ko-KR" sz="4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56.8%</a:t>
            </a:r>
            <a:endParaRPr sz="4000" b="0" i="0" u="none" strike="noStrike" cap="none" dirty="0">
              <a:solidFill>
                <a:srgbClr val="F7818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233" name="Google Shape;233;p5"/>
          <p:cNvCxnSpPr>
            <a:stCxn id="229" idx="3"/>
          </p:cNvCxnSpPr>
          <p:nvPr/>
        </p:nvCxnSpPr>
        <p:spPr>
          <a:xfrm>
            <a:off x="5001950" y="4453453"/>
            <a:ext cx="2188200" cy="0"/>
          </a:xfrm>
          <a:prstGeom prst="straightConnector1">
            <a:avLst/>
          </a:prstGeom>
          <a:noFill/>
          <a:ln w="9525" cap="flat" cmpd="sng">
            <a:solidFill>
              <a:srgbClr val="F78181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34" name="Google Shape;234;p5"/>
          <p:cNvSpPr/>
          <p:nvPr/>
        </p:nvSpPr>
        <p:spPr>
          <a:xfrm>
            <a:off x="7190058" y="3377353"/>
            <a:ext cx="3149700" cy="2152200"/>
          </a:xfrm>
          <a:prstGeom prst="roundRect">
            <a:avLst>
              <a:gd name="adj" fmla="val 2462"/>
            </a:avLst>
          </a:prstGeom>
          <a:solidFill>
            <a:srgbClr val="F78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35" name="Google Shape;235;p5"/>
          <p:cNvSpPr txBox="1"/>
          <p:nvPr/>
        </p:nvSpPr>
        <p:spPr>
          <a:xfrm>
            <a:off x="7500976" y="4176400"/>
            <a:ext cx="258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네이버 리뷰 분석을 통한</a:t>
            </a:r>
            <a:b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5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사용자 직접적인 경험 제공 </a:t>
            </a:r>
            <a:endParaRPr sz="15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36" name="Google Shape;236;p5"/>
          <p:cNvSpPr txBox="1"/>
          <p:nvPr/>
        </p:nvSpPr>
        <p:spPr>
          <a:xfrm>
            <a:off x="570850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01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242" name="Google Shape;242;p6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" name="Google Shape;243;p6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6"/>
          <p:cNvSpPr txBox="1"/>
          <p:nvPr/>
        </p:nvSpPr>
        <p:spPr>
          <a:xfrm>
            <a:off x="1472881" y="3578160"/>
            <a:ext cx="529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endParaRPr sz="2200" b="0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2269472" y="2404516"/>
            <a:ext cx="2557334" cy="2113400"/>
            <a:chOff x="2763946" y="2450394"/>
            <a:chExt cx="2649538" cy="2195513"/>
          </a:xfrm>
        </p:grpSpPr>
        <p:sp>
          <p:nvSpPr>
            <p:cNvPr id="246" name="Google Shape;246;p6"/>
            <p:cNvSpPr/>
            <p:nvPr/>
          </p:nvSpPr>
          <p:spPr>
            <a:xfrm>
              <a:off x="2763946" y="2450394"/>
              <a:ext cx="2649538" cy="2195513"/>
            </a:xfrm>
            <a:custGeom>
              <a:avLst/>
              <a:gdLst/>
              <a:ahLst/>
              <a:cxnLst/>
              <a:rect l="l" t="t" r="r" b="b"/>
              <a:pathLst>
                <a:path w="1669" h="1383" extrusionOk="0">
                  <a:moveTo>
                    <a:pt x="834" y="0"/>
                  </a:moveTo>
                  <a:lnTo>
                    <a:pt x="1669" y="1250"/>
                  </a:lnTo>
                  <a:lnTo>
                    <a:pt x="1403" y="1383"/>
                  </a:lnTo>
                  <a:lnTo>
                    <a:pt x="266" y="1383"/>
                  </a:lnTo>
                  <a:lnTo>
                    <a:pt x="0" y="125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12828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2763946" y="2450394"/>
              <a:ext cx="2649538" cy="1984375"/>
            </a:xfrm>
            <a:custGeom>
              <a:avLst/>
              <a:gdLst/>
              <a:ahLst/>
              <a:cxnLst/>
              <a:rect l="l" t="t" r="r" b="b"/>
              <a:pathLst>
                <a:path w="1669" h="1250" extrusionOk="0">
                  <a:moveTo>
                    <a:pt x="834" y="0"/>
                  </a:moveTo>
                  <a:lnTo>
                    <a:pt x="1669" y="1250"/>
                  </a:lnTo>
                  <a:lnTo>
                    <a:pt x="0" y="125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7818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18287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</p:grpSp>
      <p:sp>
        <p:nvSpPr>
          <p:cNvPr id="248" name="Google Shape;248;p6"/>
          <p:cNvSpPr/>
          <p:nvPr/>
        </p:nvSpPr>
        <p:spPr>
          <a:xfrm>
            <a:off x="1880413" y="4517993"/>
            <a:ext cx="3335915" cy="594453"/>
          </a:xfrm>
          <a:custGeom>
            <a:avLst/>
            <a:gdLst/>
            <a:ahLst/>
            <a:cxnLst/>
            <a:rect l="l" t="t" r="r" b="b"/>
            <a:pathLst>
              <a:path w="2177" h="389" extrusionOk="0">
                <a:moveTo>
                  <a:pt x="1088" y="0"/>
                </a:moveTo>
                <a:lnTo>
                  <a:pt x="1995" y="0"/>
                </a:lnTo>
                <a:lnTo>
                  <a:pt x="2177" y="267"/>
                </a:lnTo>
                <a:lnTo>
                  <a:pt x="1935" y="389"/>
                </a:lnTo>
                <a:lnTo>
                  <a:pt x="1088" y="389"/>
                </a:lnTo>
                <a:lnTo>
                  <a:pt x="241" y="389"/>
                </a:lnTo>
                <a:lnTo>
                  <a:pt x="0" y="267"/>
                </a:lnTo>
                <a:lnTo>
                  <a:pt x="181" y="0"/>
                </a:lnTo>
                <a:lnTo>
                  <a:pt x="1088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1880413" y="4517993"/>
            <a:ext cx="3335915" cy="408018"/>
          </a:xfrm>
          <a:custGeom>
            <a:avLst/>
            <a:gdLst/>
            <a:ahLst/>
            <a:cxnLst/>
            <a:rect l="l" t="t" r="r" b="b"/>
            <a:pathLst>
              <a:path w="2177" h="267" extrusionOk="0">
                <a:moveTo>
                  <a:pt x="1088" y="0"/>
                </a:moveTo>
                <a:lnTo>
                  <a:pt x="1995" y="0"/>
                </a:lnTo>
                <a:lnTo>
                  <a:pt x="2177" y="267"/>
                </a:lnTo>
                <a:lnTo>
                  <a:pt x="1088" y="267"/>
                </a:lnTo>
                <a:lnTo>
                  <a:pt x="0" y="267"/>
                </a:lnTo>
                <a:lnTo>
                  <a:pt x="181" y="0"/>
                </a:lnTo>
                <a:lnTo>
                  <a:pt x="1088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1434500" y="5112444"/>
            <a:ext cx="4226208" cy="704479"/>
          </a:xfrm>
          <a:custGeom>
            <a:avLst/>
            <a:gdLst/>
            <a:ahLst/>
            <a:cxnLst/>
            <a:rect l="l" t="t" r="r" b="b"/>
            <a:pathLst>
              <a:path w="2758" h="461" extrusionOk="0">
                <a:moveTo>
                  <a:pt x="1379" y="0"/>
                </a:moveTo>
                <a:lnTo>
                  <a:pt x="2553" y="0"/>
                </a:lnTo>
                <a:lnTo>
                  <a:pt x="2758" y="315"/>
                </a:lnTo>
                <a:lnTo>
                  <a:pt x="2468" y="461"/>
                </a:lnTo>
                <a:lnTo>
                  <a:pt x="1379" y="461"/>
                </a:lnTo>
                <a:lnTo>
                  <a:pt x="291" y="461"/>
                </a:lnTo>
                <a:lnTo>
                  <a:pt x="0" y="315"/>
                </a:lnTo>
                <a:lnTo>
                  <a:pt x="206" y="0"/>
                </a:lnTo>
                <a:lnTo>
                  <a:pt x="1379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434500" y="5112444"/>
            <a:ext cx="4226208" cy="481369"/>
          </a:xfrm>
          <a:custGeom>
            <a:avLst/>
            <a:gdLst/>
            <a:ahLst/>
            <a:cxnLst/>
            <a:rect l="l" t="t" r="r" b="b"/>
            <a:pathLst>
              <a:path w="2758" h="315" extrusionOk="0">
                <a:moveTo>
                  <a:pt x="1379" y="0"/>
                </a:moveTo>
                <a:lnTo>
                  <a:pt x="2553" y="0"/>
                </a:lnTo>
                <a:lnTo>
                  <a:pt x="2758" y="315"/>
                </a:lnTo>
                <a:lnTo>
                  <a:pt x="1379" y="315"/>
                </a:lnTo>
                <a:lnTo>
                  <a:pt x="0" y="315"/>
                </a:lnTo>
                <a:lnTo>
                  <a:pt x="206" y="0"/>
                </a:lnTo>
                <a:lnTo>
                  <a:pt x="1379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252" name="Google Shape;252;p6"/>
          <p:cNvCxnSpPr/>
          <p:nvPr/>
        </p:nvCxnSpPr>
        <p:spPr>
          <a:xfrm rot="10800000" flipH="1">
            <a:off x="4193087" y="3350052"/>
            <a:ext cx="2748600" cy="9600"/>
          </a:xfrm>
          <a:prstGeom prst="straightConnector1">
            <a:avLst/>
          </a:prstGeom>
          <a:noFill/>
          <a:ln w="9525" cap="flat" cmpd="sng">
            <a:solidFill>
              <a:srgbClr val="F78181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253" name="Google Shape;253;p6"/>
          <p:cNvCxnSpPr/>
          <p:nvPr/>
        </p:nvCxnSpPr>
        <p:spPr>
          <a:xfrm>
            <a:off x="4573405" y="5388806"/>
            <a:ext cx="2450400" cy="1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54" name="Google Shape;254;p6"/>
          <p:cNvSpPr txBox="1"/>
          <p:nvPr/>
        </p:nvSpPr>
        <p:spPr>
          <a:xfrm>
            <a:off x="2787785" y="3359633"/>
            <a:ext cx="1519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l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관광•여가</a:t>
            </a:r>
            <a:endParaRPr sz="2000" b="0" i="0" u="none" strike="noStrike" cap="none" dirty="0">
              <a:solidFill>
                <a:schemeClr val="l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콘텐츠</a:t>
            </a:r>
            <a:endParaRPr sz="2000" b="0" i="0" u="none" strike="noStrike" cap="none" dirty="0">
              <a:solidFill>
                <a:schemeClr val="l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2803247" y="4548676"/>
            <a:ext cx="151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교통</a:t>
            </a:r>
            <a:endParaRPr sz="2000" b="0" i="0" u="none" strike="noStrike" cap="none" dirty="0">
              <a:solidFill>
                <a:schemeClr val="l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2803247" y="5196068"/>
            <a:ext cx="151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음식</a:t>
            </a:r>
            <a:endParaRPr sz="2000" b="0" i="0" u="none" strike="noStrike" cap="none" dirty="0">
              <a:solidFill>
                <a:schemeClr val="l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7147202" y="2437851"/>
            <a:ext cx="3390900" cy="3517800"/>
          </a:xfrm>
          <a:prstGeom prst="ellipse">
            <a:avLst/>
          </a:prstGeom>
          <a:solidFill>
            <a:srgbClr val="48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58" name="Google Shape;258;p6"/>
          <p:cNvSpPr/>
          <p:nvPr/>
        </p:nvSpPr>
        <p:spPr>
          <a:xfrm>
            <a:off x="7457347" y="2637651"/>
            <a:ext cx="3268800" cy="3250500"/>
          </a:xfrm>
          <a:prstGeom prst="ellipse">
            <a:avLst/>
          </a:prstGeom>
          <a:solidFill>
            <a:srgbClr val="FFFFFF"/>
          </a:solidFill>
          <a:ln w="146050" cap="flat" cmpd="sng">
            <a:solidFill>
              <a:srgbClr val="F781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8425281" y="3625137"/>
            <a:ext cx="1333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7818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7894281" y="3404002"/>
            <a:ext cx="2395200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서울 관광 재단에서 배포한 자료에 따르면 목적지 선택 시 </a:t>
            </a:r>
            <a:r>
              <a:rPr lang="ko-KR" sz="1200" b="0" i="0" u="none" strike="noStrike" cap="none" dirty="0" err="1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관광</a:t>
            </a:r>
            <a:r>
              <a:rPr lang="ko-KR" sz="1200" b="0" i="0" u="none" strike="noStrike" cap="none" dirty="0" err="1">
                <a:solidFill>
                  <a:srgbClr val="484848"/>
                </a:solidFill>
                <a:latin typeface="Malgun Gothic"/>
                <a:ea typeface="Malgun Gothic"/>
                <a:cs typeface="Malgun Gothic"/>
                <a:sym typeface="Malgun Gothic"/>
              </a:rPr>
              <a:t>∙</a:t>
            </a:r>
            <a:r>
              <a:rPr lang="ko-KR" sz="1200" b="0" i="0" u="none" strike="noStrike" cap="none" dirty="0" err="1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여가</a:t>
            </a: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콘텐츠를 가장 중요하게 고려하며, </a:t>
            </a:r>
            <a:b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2위로 교통, 3위로 음식이 </a:t>
            </a:r>
            <a:b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중요한 요소로 </a:t>
            </a:r>
            <a:b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작용함을 알 수 있다.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261" name="Google Shape;261;p6"/>
          <p:cNvCxnSpPr/>
          <p:nvPr/>
        </p:nvCxnSpPr>
        <p:spPr>
          <a:xfrm>
            <a:off x="8120487" y="5196086"/>
            <a:ext cx="1873200" cy="0"/>
          </a:xfrm>
          <a:prstGeom prst="straightConnector1">
            <a:avLst/>
          </a:prstGeom>
          <a:noFill/>
          <a:ln w="12700" cap="flat" cmpd="sng">
            <a:solidFill>
              <a:srgbClr val="F7818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2" name="Google Shape;26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067" y="2920053"/>
            <a:ext cx="439608" cy="43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"/>
          <p:cNvSpPr txBox="1"/>
          <p:nvPr/>
        </p:nvSpPr>
        <p:spPr>
          <a:xfrm>
            <a:off x="3009224" y="1521775"/>
            <a:ext cx="63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4400"/>
              <a:buFont typeface="Arial"/>
              <a:buNone/>
            </a:pPr>
            <a:r>
              <a:rPr lang="ko-KR" sz="3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목적지 </a:t>
            </a:r>
            <a:r>
              <a:rPr lang="ko-KR" sz="34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선택시</a:t>
            </a:r>
            <a:r>
              <a:rPr lang="ko-KR" sz="34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고려 요소</a:t>
            </a:r>
            <a:endParaRPr sz="34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570850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01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65" name="Google Shape;265;p6"/>
          <p:cNvSpPr txBox="1"/>
          <p:nvPr/>
        </p:nvSpPr>
        <p:spPr>
          <a:xfrm>
            <a:off x="1148925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프로젝트 개요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66" name="Google Shape;266;p6"/>
          <p:cNvSpPr txBox="1"/>
          <p:nvPr/>
        </p:nvSpPr>
        <p:spPr>
          <a:xfrm>
            <a:off x="3492439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② 프로젝트 기획 목표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272" name="Google Shape;272;p7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" name="Google Shape;273;p7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4" name="Google Shape;274;p7"/>
          <p:cNvSpPr/>
          <p:nvPr/>
        </p:nvSpPr>
        <p:spPr>
          <a:xfrm rot="5400000" flipH="1">
            <a:off x="2055465" y="3582743"/>
            <a:ext cx="2023650" cy="379647"/>
          </a:xfrm>
          <a:custGeom>
            <a:avLst/>
            <a:gdLst/>
            <a:ahLst/>
            <a:cxnLst/>
            <a:rect l="l" t="t" r="r" b="b"/>
            <a:pathLst>
              <a:path w="10000" h="10299" extrusionOk="0">
                <a:moveTo>
                  <a:pt x="0" y="0"/>
                </a:moveTo>
                <a:lnTo>
                  <a:pt x="10000" y="391"/>
                </a:lnTo>
                <a:lnTo>
                  <a:pt x="8732" y="10000"/>
                </a:lnTo>
                <a:lnTo>
                  <a:pt x="1201" y="1029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C2C2C2"/>
              </a:gs>
              <a:gs pos="75000">
                <a:srgbClr val="232323"/>
              </a:gs>
              <a:gs pos="100000">
                <a:srgbClr val="232323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488075" y="2748991"/>
            <a:ext cx="2523900" cy="20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2C2C2"/>
              </a:gs>
              <a:gs pos="17000">
                <a:srgbClr val="B8B8B8"/>
              </a:gs>
              <a:gs pos="100000">
                <a:srgbClr val="48484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 flipH="1">
            <a:off x="926177" y="3105777"/>
            <a:ext cx="2029800" cy="31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ko-KR" sz="13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서울 지역 내 관광지</a:t>
            </a:r>
            <a:endParaRPr sz="13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grpSp>
        <p:nvGrpSpPr>
          <p:cNvPr id="277" name="Google Shape;277;p7"/>
          <p:cNvGrpSpPr/>
          <p:nvPr/>
        </p:nvGrpSpPr>
        <p:grpSpPr>
          <a:xfrm flipH="1">
            <a:off x="2533556" y="3844850"/>
            <a:ext cx="53833" cy="103886"/>
            <a:chOff x="7518599" y="4691770"/>
            <a:chExt cx="93072" cy="219031"/>
          </a:xfrm>
        </p:grpSpPr>
        <p:sp>
          <p:nvSpPr>
            <p:cNvPr id="278" name="Google Shape;278;p7"/>
            <p:cNvSpPr/>
            <p:nvPr/>
          </p:nvSpPr>
          <p:spPr>
            <a:xfrm>
              <a:off x="7561709" y="4691770"/>
              <a:ext cx="6844" cy="21899"/>
            </a:xfrm>
            <a:custGeom>
              <a:avLst/>
              <a:gdLst/>
              <a:ahLst/>
              <a:cxnLst/>
              <a:rect l="l" t="t" r="r" b="b"/>
              <a:pathLst>
                <a:path w="6844" h="21899" extrusionOk="0">
                  <a:moveTo>
                    <a:pt x="0" y="0"/>
                  </a:moveTo>
                  <a:lnTo>
                    <a:pt x="6845" y="0"/>
                  </a:lnTo>
                  <a:lnTo>
                    <a:pt x="6845" y="21900"/>
                  </a:lnTo>
                  <a:lnTo>
                    <a:pt x="0" y="2190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  <p:grpSp>
          <p:nvGrpSpPr>
            <p:cNvPr id="279" name="Google Shape;279;p7"/>
            <p:cNvGrpSpPr/>
            <p:nvPr/>
          </p:nvGrpSpPr>
          <p:grpSpPr>
            <a:xfrm>
              <a:off x="7518601" y="4700067"/>
              <a:ext cx="93070" cy="22765"/>
              <a:chOff x="7518601" y="4700067"/>
              <a:chExt cx="93070" cy="22765"/>
            </a:xfrm>
          </p:grpSpPr>
          <p:sp>
            <p:nvSpPr>
              <p:cNvPr id="280" name="Google Shape;280;p7"/>
              <p:cNvSpPr/>
              <p:nvPr/>
            </p:nvSpPr>
            <p:spPr>
              <a:xfrm rot="3902098">
                <a:off x="7515374" y="4708027"/>
                <a:ext cx="21914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21891" h="6844" extrusionOk="0">
                    <a:moveTo>
                      <a:pt x="0" y="0"/>
                    </a:moveTo>
                    <a:lnTo>
                      <a:pt x="21891" y="0"/>
                    </a:lnTo>
                    <a:lnTo>
                      <a:pt x="21891" y="6845"/>
                    </a:lnTo>
                    <a:lnTo>
                      <a:pt x="0" y="6845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Arial"/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 rot="1497902">
                <a:off x="7600515" y="4700489"/>
                <a:ext cx="6851" cy="21914"/>
              </a:xfrm>
              <a:custGeom>
                <a:avLst/>
                <a:gdLst/>
                <a:ahLst/>
                <a:cxnLst/>
                <a:rect l="l" t="t" r="r" b="b"/>
                <a:pathLst>
                  <a:path w="6844" h="21891" extrusionOk="0">
                    <a:moveTo>
                      <a:pt x="0" y="0"/>
                    </a:moveTo>
                    <a:lnTo>
                      <a:pt x="6845" y="0"/>
                    </a:lnTo>
                    <a:lnTo>
                      <a:pt x="6845" y="21891"/>
                    </a:lnTo>
                    <a:lnTo>
                      <a:pt x="0" y="21891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Arial"/>
                </a:endParaRPr>
              </a:p>
            </p:txBody>
          </p:sp>
        </p:grpSp>
        <p:sp>
          <p:nvSpPr>
            <p:cNvPr id="282" name="Google Shape;282;p7"/>
            <p:cNvSpPr/>
            <p:nvPr/>
          </p:nvSpPr>
          <p:spPr>
            <a:xfrm>
              <a:off x="7561709" y="4888902"/>
              <a:ext cx="6844" cy="21899"/>
            </a:xfrm>
            <a:custGeom>
              <a:avLst/>
              <a:gdLst/>
              <a:ahLst/>
              <a:cxnLst/>
              <a:rect l="l" t="t" r="r" b="b"/>
              <a:pathLst>
                <a:path w="6844" h="21899" extrusionOk="0">
                  <a:moveTo>
                    <a:pt x="0" y="0"/>
                  </a:moveTo>
                  <a:lnTo>
                    <a:pt x="6845" y="0"/>
                  </a:lnTo>
                  <a:lnTo>
                    <a:pt x="6845" y="21900"/>
                  </a:lnTo>
                  <a:lnTo>
                    <a:pt x="0" y="2190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endParaRPr>
            </a:p>
          </p:txBody>
        </p:sp>
        <p:grpSp>
          <p:nvGrpSpPr>
            <p:cNvPr id="283" name="Google Shape;283;p7"/>
            <p:cNvGrpSpPr/>
            <p:nvPr/>
          </p:nvGrpSpPr>
          <p:grpSpPr>
            <a:xfrm>
              <a:off x="7518599" y="4879755"/>
              <a:ext cx="93072" cy="22766"/>
              <a:chOff x="7518599" y="4879755"/>
              <a:chExt cx="93072" cy="22766"/>
            </a:xfrm>
          </p:grpSpPr>
          <p:sp>
            <p:nvSpPr>
              <p:cNvPr id="284" name="Google Shape;284;p7"/>
              <p:cNvSpPr/>
              <p:nvPr/>
            </p:nvSpPr>
            <p:spPr>
              <a:xfrm rot="3902098">
                <a:off x="7592984" y="4887717"/>
                <a:ext cx="21914" cy="6851"/>
              </a:xfrm>
              <a:custGeom>
                <a:avLst/>
                <a:gdLst/>
                <a:ahLst/>
                <a:cxnLst/>
                <a:rect l="l" t="t" r="r" b="b"/>
                <a:pathLst>
                  <a:path w="21891" h="6844" extrusionOk="0">
                    <a:moveTo>
                      <a:pt x="0" y="0"/>
                    </a:moveTo>
                    <a:lnTo>
                      <a:pt x="21891" y="0"/>
                    </a:lnTo>
                    <a:lnTo>
                      <a:pt x="21891" y="6845"/>
                    </a:lnTo>
                    <a:lnTo>
                      <a:pt x="0" y="6845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Arial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 rot="1497902">
                <a:off x="7522903" y="4880177"/>
                <a:ext cx="6849" cy="21913"/>
              </a:xfrm>
              <a:custGeom>
                <a:avLst/>
                <a:gdLst/>
                <a:ahLst/>
                <a:cxnLst/>
                <a:rect l="l" t="t" r="r" b="b"/>
                <a:pathLst>
                  <a:path w="6842" h="21890" extrusionOk="0">
                    <a:moveTo>
                      <a:pt x="0" y="0"/>
                    </a:moveTo>
                    <a:lnTo>
                      <a:pt x="6843" y="0"/>
                    </a:lnTo>
                    <a:lnTo>
                      <a:pt x="6843" y="21890"/>
                    </a:lnTo>
                    <a:lnTo>
                      <a:pt x="0" y="21890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Arial"/>
                </a:endParaRPr>
              </a:p>
            </p:txBody>
          </p:sp>
        </p:grpSp>
      </p:grpSp>
      <p:cxnSp>
        <p:nvCxnSpPr>
          <p:cNvPr id="286" name="Google Shape;286;p7"/>
          <p:cNvCxnSpPr/>
          <p:nvPr/>
        </p:nvCxnSpPr>
        <p:spPr>
          <a:xfrm rot="10800000">
            <a:off x="961259" y="3418167"/>
            <a:ext cx="1578900" cy="0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72549"/>
              </a:srgb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87" name="Google Shape;287;p7"/>
          <p:cNvSpPr txBox="1"/>
          <p:nvPr/>
        </p:nvSpPr>
        <p:spPr>
          <a:xfrm flipH="1">
            <a:off x="884974" y="3548525"/>
            <a:ext cx="1744800" cy="31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ko-KR" sz="13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서울 지역 내 음식점</a:t>
            </a:r>
            <a:endParaRPr sz="13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288" name="Google Shape;288;p7"/>
          <p:cNvCxnSpPr/>
          <p:nvPr/>
        </p:nvCxnSpPr>
        <p:spPr>
          <a:xfrm rot="10800000">
            <a:off x="961259" y="3865433"/>
            <a:ext cx="1578900" cy="0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72549"/>
              </a:srgb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89" name="Google Shape;289;p7"/>
          <p:cNvSpPr txBox="1"/>
          <p:nvPr/>
        </p:nvSpPr>
        <p:spPr>
          <a:xfrm flipH="1">
            <a:off x="926263" y="4000319"/>
            <a:ext cx="1647300" cy="31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ko-KR" sz="13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경험자 관광지 리뷰</a:t>
            </a:r>
            <a:endParaRPr sz="13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290" name="Google Shape;290;p7"/>
          <p:cNvCxnSpPr/>
          <p:nvPr/>
        </p:nvCxnSpPr>
        <p:spPr>
          <a:xfrm rot="10800000">
            <a:off x="961259" y="4312699"/>
            <a:ext cx="1578900" cy="0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72549"/>
              </a:srgb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91" name="Google Shape;291;p7"/>
          <p:cNvSpPr txBox="1"/>
          <p:nvPr/>
        </p:nvSpPr>
        <p:spPr>
          <a:xfrm>
            <a:off x="3300298" y="3519575"/>
            <a:ext cx="2316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100" b="1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서울시 관광지 </a:t>
            </a:r>
            <a:endParaRPr sz="2100" b="1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ko-KR" sz="2100" b="1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맞춤형 추천 시스템 </a:t>
            </a:r>
            <a:endParaRPr sz="2100" b="1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pic>
        <p:nvPicPr>
          <p:cNvPr id="292" name="Google Shape;292;p7" descr="사람, 의류, 친필, 배우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169" y="2575675"/>
            <a:ext cx="2891243" cy="2352269"/>
          </a:xfrm>
          <a:custGeom>
            <a:avLst/>
            <a:gdLst/>
            <a:ahLst/>
            <a:cxnLst/>
            <a:rect l="l" t="t" r="r" b="b"/>
            <a:pathLst>
              <a:path w="4364140" h="4316090" extrusionOk="0">
                <a:moveTo>
                  <a:pt x="719363" y="0"/>
                </a:moveTo>
                <a:lnTo>
                  <a:pt x="3644777" y="0"/>
                </a:lnTo>
                <a:cubicBezTo>
                  <a:pt x="4042070" y="0"/>
                  <a:pt x="4364140" y="322070"/>
                  <a:pt x="4364140" y="719363"/>
                </a:cubicBezTo>
                <a:lnTo>
                  <a:pt x="4364140" y="3596727"/>
                </a:lnTo>
                <a:cubicBezTo>
                  <a:pt x="4364140" y="3994020"/>
                  <a:pt x="4042070" y="4316090"/>
                  <a:pt x="3644777" y="4316090"/>
                </a:cubicBezTo>
                <a:lnTo>
                  <a:pt x="719363" y="4316090"/>
                </a:lnTo>
                <a:cubicBezTo>
                  <a:pt x="322070" y="4316090"/>
                  <a:pt x="0" y="3994020"/>
                  <a:pt x="0" y="3596727"/>
                </a:cubicBezTo>
                <a:lnTo>
                  <a:pt x="0" y="719363"/>
                </a:lnTo>
                <a:cubicBezTo>
                  <a:pt x="0" y="322070"/>
                  <a:pt x="322070" y="0"/>
                  <a:pt x="7193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93" name="Google Shape;293;p7"/>
          <p:cNvSpPr/>
          <p:nvPr/>
        </p:nvSpPr>
        <p:spPr>
          <a:xfrm>
            <a:off x="3143235" y="2585926"/>
            <a:ext cx="2889000" cy="235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DE4E4">
                  <a:alpha val="0"/>
                </a:srgbClr>
              </a:gs>
              <a:gs pos="38000">
                <a:srgbClr val="F78181">
                  <a:alpha val="58431"/>
                </a:srgbClr>
              </a:gs>
              <a:gs pos="100000">
                <a:srgbClr val="F78181"/>
              </a:gs>
            </a:gsLst>
            <a:lin ang="10800025" scaled="0"/>
          </a:gradFill>
          <a:ln>
            <a:noFill/>
          </a:ln>
          <a:effectLst>
            <a:outerShdw blurRad="57150" dist="19050" dir="21540000" algn="bl" rotWithShape="0">
              <a:srgbClr val="000000">
                <a:alpha val="819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94" name="Google Shape;294;p7"/>
          <p:cNvSpPr txBox="1"/>
          <p:nvPr/>
        </p:nvSpPr>
        <p:spPr>
          <a:xfrm flipH="1">
            <a:off x="3670550" y="3099045"/>
            <a:ext cx="1917000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서울시 단위</a:t>
            </a:r>
            <a:endParaRPr sz="18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관광지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• </a:t>
            </a:r>
            <a:r>
              <a:rPr lang="ko-KR" sz="18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음식점</a:t>
            </a:r>
            <a:br>
              <a:rPr lang="ko-KR" sz="18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800" b="0" i="0" u="none" strike="noStrike" cap="none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사용자 맞춤형 추천시스템</a:t>
            </a:r>
            <a:endParaRPr sz="1800" b="0" i="0" u="none" strike="noStrike" cap="none" dirty="0">
              <a:solidFill>
                <a:srgbClr val="FFFF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7546150" y="2274575"/>
            <a:ext cx="3751500" cy="10443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7546150" y="3403275"/>
            <a:ext cx="3751500" cy="10443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7546150" y="4510625"/>
            <a:ext cx="3751500" cy="10443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6221220" y="2274581"/>
            <a:ext cx="1240500" cy="1044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6221220" y="3403279"/>
            <a:ext cx="1240500" cy="1044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6221220" y="4510632"/>
            <a:ext cx="1240500" cy="10443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01" name="Google Shape;301;p7"/>
          <p:cNvSpPr txBox="1"/>
          <p:nvPr/>
        </p:nvSpPr>
        <p:spPr>
          <a:xfrm>
            <a:off x="6460613" y="2609237"/>
            <a:ext cx="773400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타겟</a:t>
            </a:r>
            <a:endParaRPr sz="1800" b="1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02" name="Google Shape;302;p7"/>
          <p:cNvSpPr txBox="1"/>
          <p:nvPr/>
        </p:nvSpPr>
        <p:spPr>
          <a:xfrm>
            <a:off x="6460613" y="3737935"/>
            <a:ext cx="773400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목적</a:t>
            </a:r>
            <a:endParaRPr sz="1800" b="1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6460613" y="4692887"/>
            <a:ext cx="773400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기대</a:t>
            </a:r>
            <a:br>
              <a:rPr lang="ko-KR" sz="1800" b="1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800" b="1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효과</a:t>
            </a:r>
            <a:endParaRPr sz="1800" b="1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7421417" y="2318998"/>
            <a:ext cx="4362000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lang="ko-KR" sz="1200" b="1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짧은 시간</a:t>
            </a: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내에 맞춤형 관광지 정보를 </a:t>
            </a:r>
            <a:b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얻고자 하는 관광객</a:t>
            </a:r>
            <a:endParaRPr sz="1200" b="0" i="0" u="none" strike="noStrike" cap="none" dirty="0">
              <a:solidFill>
                <a:srgbClr val="484848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lang="ko-KR" sz="1200" b="1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특정 요구</a:t>
            </a: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를 가지는 관광객</a:t>
            </a:r>
            <a:endParaRPr sz="1200" b="0" i="0" u="none" strike="noStrike" cap="none" dirty="0">
              <a:solidFill>
                <a:srgbClr val="484848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여행지를 </a:t>
            </a:r>
            <a:r>
              <a:rPr lang="ko-KR" sz="1200" b="1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처음 방문</a:t>
            </a: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하는 국내외 관광객</a:t>
            </a:r>
            <a:endParaRPr sz="1200" b="0" i="0" u="none" strike="noStrike" cap="none" dirty="0">
              <a:solidFill>
                <a:srgbClr val="484848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05" name="Google Shape;305;p7"/>
          <p:cNvSpPr txBox="1"/>
          <p:nvPr/>
        </p:nvSpPr>
        <p:spPr>
          <a:xfrm>
            <a:off x="7426892" y="3662603"/>
            <a:ext cx="3835800" cy="57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개인의 선호도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에 맞는 관광지를 추천</a:t>
            </a:r>
            <a:endParaRPr sz="12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여행지 정보 수집을 위한 </a:t>
            </a:r>
            <a:r>
              <a:rPr lang="ko-KR" sz="1200" b="1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시간과 노력 절약</a:t>
            </a:r>
            <a:endParaRPr sz="1200" b="1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06" name="Google Shape;306;p7"/>
          <p:cNvSpPr txBox="1"/>
          <p:nvPr/>
        </p:nvSpPr>
        <p:spPr>
          <a:xfrm>
            <a:off x="7461725" y="4654175"/>
            <a:ext cx="38358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신뢰성 있는 자료 수집과 분석을 통한 ,</a:t>
            </a:r>
            <a:b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</a:br>
            <a:r>
              <a:rPr lang="ko-KR" sz="1200" b="1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사용자 만족도 향상</a:t>
            </a: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 및 </a:t>
            </a:r>
            <a:r>
              <a:rPr lang="ko-KR" sz="1200" b="1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효율적인 여행 계획 </a:t>
            </a: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제공</a:t>
            </a:r>
            <a:endParaRPr sz="1200" b="0" i="0" u="none" strike="noStrike" cap="none" dirty="0">
              <a:solidFill>
                <a:srgbClr val="484848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Char char="-"/>
            </a:pPr>
            <a:r>
              <a:rPr lang="ko-KR" sz="12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관광지를 추천함으로써 </a:t>
            </a:r>
            <a:r>
              <a:rPr lang="ko-KR" sz="1200" b="1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관광 산업 발전에 기여</a:t>
            </a:r>
            <a:endParaRPr sz="1200" b="1" i="0" u="none" strike="noStrike" cap="none" dirty="0">
              <a:solidFill>
                <a:srgbClr val="484848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07" name="Google Shape;307;p7"/>
          <p:cNvSpPr txBox="1"/>
          <p:nvPr/>
        </p:nvSpPr>
        <p:spPr>
          <a:xfrm>
            <a:off x="570850" y="729825"/>
            <a:ext cx="49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01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08" name="Google Shape;308;p7"/>
          <p:cNvSpPr txBox="1"/>
          <p:nvPr/>
        </p:nvSpPr>
        <p:spPr>
          <a:xfrm>
            <a:off x="1148925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0C0C0C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프로젝트 개요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09" name="Google Shape;309;p7"/>
          <p:cNvSpPr txBox="1"/>
          <p:nvPr/>
        </p:nvSpPr>
        <p:spPr>
          <a:xfrm>
            <a:off x="3505286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② 프로젝트 기획 목표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"/>
          <p:cNvSpPr txBox="1"/>
          <p:nvPr/>
        </p:nvSpPr>
        <p:spPr>
          <a:xfrm>
            <a:off x="1174750" y="729823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프로젝트 설계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15" name="Google Shape;315;p8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16" name="Google Shape;316;p8"/>
          <p:cNvSpPr txBox="1"/>
          <p:nvPr/>
        </p:nvSpPr>
        <p:spPr>
          <a:xfrm>
            <a:off x="3585776" y="852975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① 구성원 및 역할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317" name="Google Shape;317;p8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" name="Google Shape;318;p8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9" name="Google Shape;319;p8"/>
          <p:cNvSpPr txBox="1"/>
          <p:nvPr/>
        </p:nvSpPr>
        <p:spPr>
          <a:xfrm>
            <a:off x="522011" y="729504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02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20" name="Google Shape;320;p8"/>
          <p:cNvSpPr/>
          <p:nvPr/>
        </p:nvSpPr>
        <p:spPr>
          <a:xfrm>
            <a:off x="3674458" y="3095646"/>
            <a:ext cx="6766200" cy="73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1750550" y="3095647"/>
            <a:ext cx="1801200" cy="738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김성원</a:t>
            </a:r>
            <a:endParaRPr sz="2000" b="1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22" name="Google Shape;322;p8"/>
          <p:cNvSpPr/>
          <p:nvPr/>
        </p:nvSpPr>
        <p:spPr>
          <a:xfrm>
            <a:off x="1750550" y="1555125"/>
            <a:ext cx="1801200" cy="522600"/>
          </a:xfrm>
          <a:prstGeom prst="rect">
            <a:avLst/>
          </a:prstGeom>
          <a:solidFill>
            <a:srgbClr val="F78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accen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구성원</a:t>
            </a:r>
            <a:endParaRPr sz="2000" b="1" i="0" u="none" strike="noStrike" cap="none" dirty="0">
              <a:solidFill>
                <a:schemeClr val="accen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23" name="Google Shape;323;p8"/>
          <p:cNvSpPr/>
          <p:nvPr/>
        </p:nvSpPr>
        <p:spPr>
          <a:xfrm>
            <a:off x="3675263" y="1559033"/>
            <a:ext cx="6766200" cy="522600"/>
          </a:xfrm>
          <a:prstGeom prst="rect">
            <a:avLst/>
          </a:prstGeom>
          <a:solidFill>
            <a:srgbClr val="F78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accent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역할</a:t>
            </a:r>
            <a:endParaRPr sz="2000" b="1" i="0" u="none" strike="noStrike" cap="none" dirty="0">
              <a:solidFill>
                <a:schemeClr val="accent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24" name="Google Shape;324;p8"/>
          <p:cNvSpPr txBox="1"/>
          <p:nvPr/>
        </p:nvSpPr>
        <p:spPr>
          <a:xfrm>
            <a:off x="3825272" y="3182706"/>
            <a:ext cx="5916900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(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부조장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)</a:t>
            </a:r>
            <a:endParaRPr sz="1500" b="0" i="0" u="none" strike="noStrike" cap="none" dirty="0">
              <a:solidFill>
                <a:srgbClr val="484848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25" name="Google Shape;325;p8"/>
          <p:cNvSpPr/>
          <p:nvPr/>
        </p:nvSpPr>
        <p:spPr>
          <a:xfrm>
            <a:off x="3674458" y="3943923"/>
            <a:ext cx="6766200" cy="73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1750550" y="3943924"/>
            <a:ext cx="1801200" cy="738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박태영</a:t>
            </a:r>
            <a:endParaRPr sz="2000" b="1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27" name="Google Shape;327;p8"/>
          <p:cNvSpPr/>
          <p:nvPr/>
        </p:nvSpPr>
        <p:spPr>
          <a:xfrm>
            <a:off x="3674458" y="4792200"/>
            <a:ext cx="6766200" cy="73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28" name="Google Shape;328;p8"/>
          <p:cNvSpPr/>
          <p:nvPr/>
        </p:nvSpPr>
        <p:spPr>
          <a:xfrm>
            <a:off x="1750550" y="4792201"/>
            <a:ext cx="1801200" cy="738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ko-KR" sz="2000" b="1" i="0" u="none" strike="noStrike" cap="none" dirty="0" err="1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성수린</a:t>
            </a:r>
            <a:endParaRPr sz="2000" b="1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29" name="Google Shape;329;p8"/>
          <p:cNvSpPr/>
          <p:nvPr/>
        </p:nvSpPr>
        <p:spPr>
          <a:xfrm>
            <a:off x="3674458" y="5640478"/>
            <a:ext cx="6766200" cy="73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30" name="Google Shape;330;p8"/>
          <p:cNvSpPr/>
          <p:nvPr/>
        </p:nvSpPr>
        <p:spPr>
          <a:xfrm>
            <a:off x="1750550" y="5640478"/>
            <a:ext cx="1801200" cy="738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이가희</a:t>
            </a:r>
            <a:endParaRPr sz="2000" b="1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3674458" y="2247369"/>
            <a:ext cx="6766200" cy="73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1750550" y="2247369"/>
            <a:ext cx="1801200" cy="738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김지우</a:t>
            </a:r>
            <a:endParaRPr sz="2000" b="1" i="0" u="none" strike="noStrike" cap="none" dirty="0">
              <a:solidFill>
                <a:schemeClr val="accent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33" name="Google Shape;333;p8"/>
          <p:cNvSpPr txBox="1"/>
          <p:nvPr/>
        </p:nvSpPr>
        <p:spPr>
          <a:xfrm>
            <a:off x="3825272" y="2334429"/>
            <a:ext cx="59169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484848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(조장)</a:t>
            </a:r>
            <a:endParaRPr sz="1500" b="0" i="0" u="none" strike="noStrike" cap="none" dirty="0">
              <a:solidFill>
                <a:srgbClr val="484848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"/>
          <p:cNvSpPr txBox="1"/>
          <p:nvPr/>
        </p:nvSpPr>
        <p:spPr>
          <a:xfrm>
            <a:off x="10588976" y="914550"/>
            <a:ext cx="101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E1i4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39" name="Google Shape;339;p9"/>
          <p:cNvSpPr txBox="1"/>
          <p:nvPr/>
        </p:nvSpPr>
        <p:spPr>
          <a:xfrm>
            <a:off x="3578076" y="853200"/>
            <a:ext cx="279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BFBFB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② 일정 관리</a:t>
            </a:r>
            <a:endParaRPr sz="14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cxnSp>
        <p:nvCxnSpPr>
          <p:cNvPr id="340" name="Google Shape;340;p9"/>
          <p:cNvCxnSpPr/>
          <p:nvPr/>
        </p:nvCxnSpPr>
        <p:spPr>
          <a:xfrm>
            <a:off x="976148" y="1254620"/>
            <a:ext cx="10665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1" name="Google Shape;341;p9"/>
          <p:cNvCxnSpPr/>
          <p:nvPr/>
        </p:nvCxnSpPr>
        <p:spPr>
          <a:xfrm>
            <a:off x="570850" y="1254620"/>
            <a:ext cx="402900" cy="0"/>
          </a:xfrm>
          <a:prstGeom prst="straightConnector1">
            <a:avLst/>
          </a:prstGeom>
          <a:noFill/>
          <a:ln w="38100" cap="rnd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2" name="Google Shape;3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3425" y="1562650"/>
            <a:ext cx="7410450" cy="4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9"/>
          <p:cNvSpPr txBox="1"/>
          <p:nvPr/>
        </p:nvSpPr>
        <p:spPr>
          <a:xfrm>
            <a:off x="1174750" y="730048"/>
            <a:ext cx="268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chemeClr val="accent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프로젝트 설계</a:t>
            </a:r>
            <a:endParaRPr sz="3000" b="0" i="0" u="none" strike="noStrike" cap="none" dirty="0">
              <a:solidFill>
                <a:srgbClr val="0C0C0C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44" name="Google Shape;344;p9"/>
          <p:cNvSpPr txBox="1"/>
          <p:nvPr/>
        </p:nvSpPr>
        <p:spPr>
          <a:xfrm>
            <a:off x="521155" y="730050"/>
            <a:ext cx="603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181"/>
              </a:buClr>
              <a:buSzPts val="2400"/>
              <a:buFont typeface="Arial"/>
              <a:buNone/>
            </a:pPr>
            <a:r>
              <a:rPr lang="ko-KR" sz="3000" b="0" i="0" u="none" strike="noStrike" cap="none" dirty="0">
                <a:solidFill>
                  <a:srgbClr val="F7818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02</a:t>
            </a:r>
            <a:endParaRPr sz="3000" b="0" i="0" u="none" strike="noStrike" cap="none" dirty="0">
              <a:solidFill>
                <a:srgbClr val="0000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  <p:sp>
        <p:nvSpPr>
          <p:cNvPr id="345" name="Google Shape;345;p9"/>
          <p:cNvSpPr txBox="1"/>
          <p:nvPr/>
        </p:nvSpPr>
        <p:spPr>
          <a:xfrm>
            <a:off x="548075" y="2135075"/>
            <a:ext cx="38637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 dirty="0" err="1">
                <a:solidFill>
                  <a:schemeClr val="dk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Arial"/>
              </a:rPr>
              <a:t>수정해야함</a:t>
            </a:r>
            <a:endParaRPr sz="2800" b="0" i="0" u="none" strike="noStrike" cap="none" dirty="0">
              <a:solidFill>
                <a:schemeClr val="dk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템플릿 01_PINK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F78181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1885</Words>
  <Application>Microsoft Office PowerPoint</Application>
  <PresentationFormat>와이드스크린</PresentationFormat>
  <Paragraphs>431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Pretendard</vt:lpstr>
      <vt:lpstr>Pretendard Black</vt:lpstr>
      <vt:lpstr>Malgun Gothic</vt:lpstr>
      <vt:lpstr>Arial</vt:lpstr>
      <vt:lpstr>Cambria Math</vt:lpstr>
      <vt:lpstr>Office 테마</vt:lpstr>
      <vt:lpstr>1_Office 테마</vt:lpstr>
      <vt:lpstr>방문자 리뷰 유사도 분석을 통한  서울 관광지 추천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병혁 강</cp:lastModifiedBy>
  <cp:revision>1</cp:revision>
  <dcterms:modified xsi:type="dcterms:W3CDTF">2024-06-11T02:01:30Z</dcterms:modified>
</cp:coreProperties>
</file>